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5" r:id="rId1"/>
  </p:sldMasterIdLst>
  <p:notesMasterIdLst>
    <p:notesMasterId r:id="rId16"/>
  </p:notesMasterIdLst>
  <p:sldIdLst>
    <p:sldId id="256" r:id="rId2"/>
    <p:sldId id="272" r:id="rId3"/>
    <p:sldId id="273" r:id="rId4"/>
    <p:sldId id="257" r:id="rId5"/>
    <p:sldId id="258" r:id="rId6"/>
    <p:sldId id="265" r:id="rId7"/>
    <p:sldId id="274" r:id="rId8"/>
    <p:sldId id="262" r:id="rId9"/>
    <p:sldId id="263" r:id="rId10"/>
    <p:sldId id="267" r:id="rId11"/>
    <p:sldId id="268" r:id="rId12"/>
    <p:sldId id="269" r:id="rId13"/>
    <p:sldId id="270" r:id="rId14"/>
    <p:sldId id="261" r:id="rId1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рбузова Евгения Сергеевна" initials="АЕС" lastIdx="0" clrIdx="0">
    <p:extLst>
      <p:ext uri="{19B8F6BF-5375-455C-9EA6-DF929625EA0E}">
        <p15:presenceInfo xmlns:p15="http://schemas.microsoft.com/office/powerpoint/2012/main" userId="S-1-5-21-1429086151-2803730993-1740142415-64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F1D756-9DB2-4A25-97D5-D14D30CB519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4A913F-D55B-4E6D-B808-E9AEB86C3980}">
      <dgm:prSet phldrT="[Текст]"/>
      <dgm:spPr>
        <a:solidFill>
          <a:schemeClr val="accent1">
            <a:lumMod val="20000"/>
            <a:lumOff val="80000"/>
            <a:alpha val="57000"/>
          </a:schemeClr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 платежного документа за ЖКУ</a:t>
          </a:r>
        </a:p>
      </dgm:t>
    </dgm:pt>
    <dgm:pt modelId="{A53AB510-8A2F-4CC1-9956-389873D61B4C}" type="parTrans" cxnId="{B55995E6-DBC7-4F81-ACB7-647F4EA35988}">
      <dgm:prSet/>
      <dgm:spPr/>
      <dgm:t>
        <a:bodyPr/>
        <a:lstStyle/>
        <a:p>
          <a:endParaRPr lang="ru-RU"/>
        </a:p>
      </dgm:t>
    </dgm:pt>
    <dgm:pt modelId="{2DE910B4-5FFB-4BE5-A429-C77299A9EC49}" type="sibTrans" cxnId="{B55995E6-DBC7-4F81-ACB7-647F4EA35988}">
      <dgm:prSet/>
      <dgm:spPr/>
      <dgm:t>
        <a:bodyPr/>
        <a:lstStyle/>
        <a:p>
          <a:endParaRPr lang="ru-RU"/>
        </a:p>
      </dgm:t>
    </dgm:pt>
    <dgm:pt modelId="{7B99BBB2-67DF-44FC-BB35-B2B50D08EB6C}" type="asst">
      <dgm:prSet phldrT="[Текст]" custT="1"/>
      <dgm:spPr>
        <a:solidFill>
          <a:schemeClr val="accent1">
            <a:lumMod val="60000"/>
            <a:lumOff val="4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Коммунальные услуги</a:t>
          </a:r>
        </a:p>
      </dgm:t>
    </dgm:pt>
    <dgm:pt modelId="{BDD2CF7E-70F6-4498-A6D0-207C87F275DB}" type="parTrans" cxnId="{23B5AB26-80CA-4A1E-BE58-564FA66BE984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919D41C9-76FE-4745-95D7-23F311E046D7}" type="sibTrans" cxnId="{23B5AB26-80CA-4A1E-BE58-564FA66BE984}">
      <dgm:prSet/>
      <dgm:spPr/>
      <dgm:t>
        <a:bodyPr/>
        <a:lstStyle/>
        <a:p>
          <a:endParaRPr lang="ru-RU"/>
        </a:p>
      </dgm:t>
    </dgm:pt>
    <dgm:pt modelId="{ACFCE51F-B6FD-498A-AC8A-11F80A0C3659}" type="asst">
      <dgm:prSet phldrT="[Текст]" custT="1"/>
      <dgm:spPr>
        <a:solidFill>
          <a:schemeClr val="accent1">
            <a:lumMod val="40000"/>
            <a:lumOff val="6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жилого помещения</a:t>
          </a:r>
        </a:p>
      </dgm:t>
    </dgm:pt>
    <dgm:pt modelId="{656A3B83-4376-4C39-BB7C-6F2FFD9FA9F1}" type="parTrans" cxnId="{AF2447B0-B692-42A5-9ADA-D917DC545DBA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0DDF4C7B-E3C3-4EB1-8A44-B6AC1ED60C6E}" type="sibTrans" cxnId="{AF2447B0-B692-42A5-9ADA-D917DC545DBA}">
      <dgm:prSet/>
      <dgm:spPr/>
      <dgm:t>
        <a:bodyPr/>
        <a:lstStyle/>
        <a:p>
          <a:endParaRPr lang="ru-RU"/>
        </a:p>
      </dgm:t>
    </dgm:pt>
    <dgm:pt modelId="{EE5F046A-FE0B-4C28-91BC-9EAAA2B3952F}" type="asst">
      <dgm:prSet phldrT="[Текст]" custT="1"/>
      <dgm:spPr>
        <a:solidFill>
          <a:schemeClr val="accent1">
            <a:lumMod val="60000"/>
            <a:lumOff val="40000"/>
            <a:alpha val="75000"/>
          </a:schemeClr>
        </a:solidFill>
        <a:ln>
          <a:solidFill>
            <a:srgbClr val="FFC000"/>
          </a:solidFill>
        </a:ln>
      </dgm:spPr>
      <dgm:t>
        <a:bodyPr/>
        <a:lstStyle/>
        <a:p>
          <a:pPr>
            <a:buNone/>
          </a:pPr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 на капитальный ремонт</a:t>
          </a:r>
        </a:p>
      </dgm:t>
    </dgm:pt>
    <dgm:pt modelId="{03223132-E4CE-4AC4-85FE-863BD90FC7D2}" type="parTrans" cxnId="{8197E843-B858-44F1-B233-2913E9D14E40}">
      <dgm:prSet/>
      <dgm:spPr>
        <a:ln>
          <a:solidFill>
            <a:srgbClr val="FFC000"/>
          </a:solidFill>
        </a:ln>
      </dgm:spPr>
      <dgm:t>
        <a:bodyPr/>
        <a:lstStyle/>
        <a:p>
          <a:endParaRPr lang="ru-RU"/>
        </a:p>
      </dgm:t>
    </dgm:pt>
    <dgm:pt modelId="{FB7478BB-AD92-4C74-A14C-CCB7DBED45A0}" type="sibTrans" cxnId="{8197E843-B858-44F1-B233-2913E9D14E40}">
      <dgm:prSet/>
      <dgm:spPr/>
      <dgm:t>
        <a:bodyPr/>
        <a:lstStyle/>
        <a:p>
          <a:endParaRPr lang="ru-RU"/>
        </a:p>
      </dgm:t>
    </dgm:pt>
    <dgm:pt modelId="{10C7EBCB-18DF-4686-9820-DE1995EF5F32}" type="pres">
      <dgm:prSet presAssocID="{A6F1D756-9DB2-4A25-97D5-D14D30CB519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53DD2CD-B039-49ED-A499-750E56988358}" type="pres">
      <dgm:prSet presAssocID="{3B4A913F-D55B-4E6D-B808-E9AEB86C3980}" presName="root1" presStyleCnt="0"/>
      <dgm:spPr/>
    </dgm:pt>
    <dgm:pt modelId="{0A787D0D-F80A-4E14-91E9-281DD9A89205}" type="pres">
      <dgm:prSet presAssocID="{3B4A913F-D55B-4E6D-B808-E9AEB86C3980}" presName="LevelOneTextNode" presStyleLbl="node0" presStyleIdx="0" presStyleCnt="1" custScaleX="37100" custScaleY="166922" custLinFactNeighborX="-98603" custLinFactNeighborY="-2116">
        <dgm:presLayoutVars>
          <dgm:chPref val="3"/>
        </dgm:presLayoutVars>
      </dgm:prSet>
      <dgm:spPr/>
    </dgm:pt>
    <dgm:pt modelId="{5AEAEAFD-383D-4149-AB22-AB3A6546093C}" type="pres">
      <dgm:prSet presAssocID="{3B4A913F-D55B-4E6D-B808-E9AEB86C3980}" presName="level2hierChild" presStyleCnt="0"/>
      <dgm:spPr/>
    </dgm:pt>
    <dgm:pt modelId="{8404A077-51DD-4910-8C73-291B95DCE571}" type="pres">
      <dgm:prSet presAssocID="{BDD2CF7E-70F6-4498-A6D0-207C87F275DB}" presName="conn2-1" presStyleLbl="parChTrans1D2" presStyleIdx="0" presStyleCnt="3"/>
      <dgm:spPr/>
    </dgm:pt>
    <dgm:pt modelId="{DA325945-80EE-4F71-9598-E39A17583068}" type="pres">
      <dgm:prSet presAssocID="{BDD2CF7E-70F6-4498-A6D0-207C87F275DB}" presName="connTx" presStyleLbl="parChTrans1D2" presStyleIdx="0" presStyleCnt="3"/>
      <dgm:spPr/>
    </dgm:pt>
    <dgm:pt modelId="{6466FB89-41FD-420A-807F-74B37225F19F}" type="pres">
      <dgm:prSet presAssocID="{7B99BBB2-67DF-44FC-BB35-B2B50D08EB6C}" presName="root2" presStyleCnt="0"/>
      <dgm:spPr/>
    </dgm:pt>
    <dgm:pt modelId="{BDB67D81-01DB-4177-88BA-FED46DFACC17}" type="pres">
      <dgm:prSet presAssocID="{7B99BBB2-67DF-44FC-BB35-B2B50D08EB6C}" presName="LevelTwoTextNode" presStyleLbl="asst1" presStyleIdx="0" presStyleCnt="3" custScaleX="48197" custLinFactX="-28151" custLinFactNeighborX="-100000" custLinFactNeighborY="-924">
        <dgm:presLayoutVars>
          <dgm:chPref val="3"/>
        </dgm:presLayoutVars>
      </dgm:prSet>
      <dgm:spPr/>
    </dgm:pt>
    <dgm:pt modelId="{6729AFEC-6E9D-444B-9A65-60FA071D80F9}" type="pres">
      <dgm:prSet presAssocID="{7B99BBB2-67DF-44FC-BB35-B2B50D08EB6C}" presName="level3hierChild" presStyleCnt="0"/>
      <dgm:spPr/>
    </dgm:pt>
    <dgm:pt modelId="{CBF5720A-6909-438A-8FAE-557923AD0E59}" type="pres">
      <dgm:prSet presAssocID="{656A3B83-4376-4C39-BB7C-6F2FFD9FA9F1}" presName="conn2-1" presStyleLbl="parChTrans1D2" presStyleIdx="1" presStyleCnt="3"/>
      <dgm:spPr/>
    </dgm:pt>
    <dgm:pt modelId="{A5976337-6928-41DC-8069-64960DDE8452}" type="pres">
      <dgm:prSet presAssocID="{656A3B83-4376-4C39-BB7C-6F2FFD9FA9F1}" presName="connTx" presStyleLbl="parChTrans1D2" presStyleIdx="1" presStyleCnt="3"/>
      <dgm:spPr/>
    </dgm:pt>
    <dgm:pt modelId="{E9335F1F-4D9C-4A61-842B-CD1EC80FC675}" type="pres">
      <dgm:prSet presAssocID="{ACFCE51F-B6FD-498A-AC8A-11F80A0C3659}" presName="root2" presStyleCnt="0"/>
      <dgm:spPr/>
    </dgm:pt>
    <dgm:pt modelId="{F9A6DC14-9E1F-415B-BC6F-202CDE002A9D}" type="pres">
      <dgm:prSet presAssocID="{ACFCE51F-B6FD-498A-AC8A-11F80A0C3659}" presName="LevelTwoTextNode" presStyleLbl="asst1" presStyleIdx="1" presStyleCnt="3" custScaleX="42527" custScaleY="117803" custLinFactX="-24756" custLinFactNeighborX="-100000" custLinFactNeighborY="-8119">
        <dgm:presLayoutVars>
          <dgm:chPref val="3"/>
        </dgm:presLayoutVars>
      </dgm:prSet>
      <dgm:spPr/>
    </dgm:pt>
    <dgm:pt modelId="{03695A94-D7AE-47F1-A08F-0E6D33B49C0A}" type="pres">
      <dgm:prSet presAssocID="{ACFCE51F-B6FD-498A-AC8A-11F80A0C3659}" presName="level3hierChild" presStyleCnt="0"/>
      <dgm:spPr/>
    </dgm:pt>
    <dgm:pt modelId="{7BEF1707-3D8D-4FBD-963F-7DC73D71F58A}" type="pres">
      <dgm:prSet presAssocID="{03223132-E4CE-4AC4-85FE-863BD90FC7D2}" presName="conn2-1" presStyleLbl="parChTrans1D2" presStyleIdx="2" presStyleCnt="3"/>
      <dgm:spPr/>
    </dgm:pt>
    <dgm:pt modelId="{8F554D61-8E6A-415D-9B14-7F95988F50B2}" type="pres">
      <dgm:prSet presAssocID="{03223132-E4CE-4AC4-85FE-863BD90FC7D2}" presName="connTx" presStyleLbl="parChTrans1D2" presStyleIdx="2" presStyleCnt="3"/>
      <dgm:spPr/>
    </dgm:pt>
    <dgm:pt modelId="{609620F2-7298-4186-87DD-F0D7D3385361}" type="pres">
      <dgm:prSet presAssocID="{EE5F046A-FE0B-4C28-91BC-9EAAA2B3952F}" presName="root2" presStyleCnt="0"/>
      <dgm:spPr/>
    </dgm:pt>
    <dgm:pt modelId="{FBE67D08-F512-4D2C-AD59-229DD498B08A}" type="pres">
      <dgm:prSet presAssocID="{EE5F046A-FE0B-4C28-91BC-9EAAA2B3952F}" presName="LevelTwoTextNode" presStyleLbl="asst1" presStyleIdx="2" presStyleCnt="3" custScaleX="47438" custLinFactX="-27392" custLinFactNeighborX="-100000" custLinFactNeighborY="-10930">
        <dgm:presLayoutVars>
          <dgm:chPref val="3"/>
        </dgm:presLayoutVars>
      </dgm:prSet>
      <dgm:spPr/>
    </dgm:pt>
    <dgm:pt modelId="{D0D387E0-73AB-4DAF-92B5-F3E5B78E55C9}" type="pres">
      <dgm:prSet presAssocID="{EE5F046A-FE0B-4C28-91BC-9EAAA2B3952F}" presName="level3hierChild" presStyleCnt="0"/>
      <dgm:spPr/>
    </dgm:pt>
  </dgm:ptLst>
  <dgm:cxnLst>
    <dgm:cxn modelId="{F242990B-024F-44F4-8031-92BE7DBA531B}" type="presOf" srcId="{03223132-E4CE-4AC4-85FE-863BD90FC7D2}" destId="{7BEF1707-3D8D-4FBD-963F-7DC73D71F58A}" srcOrd="0" destOrd="0" presId="urn:microsoft.com/office/officeart/2005/8/layout/hierarchy2"/>
    <dgm:cxn modelId="{CB8F681F-D94F-44F8-A343-9BA552F41CB9}" type="presOf" srcId="{656A3B83-4376-4C39-BB7C-6F2FFD9FA9F1}" destId="{CBF5720A-6909-438A-8FAE-557923AD0E59}" srcOrd="0" destOrd="0" presId="urn:microsoft.com/office/officeart/2005/8/layout/hierarchy2"/>
    <dgm:cxn modelId="{09537220-7FCC-49EC-9E65-B74FEAA6A7F7}" type="presOf" srcId="{3B4A913F-D55B-4E6D-B808-E9AEB86C3980}" destId="{0A787D0D-F80A-4E14-91E9-281DD9A89205}" srcOrd="0" destOrd="0" presId="urn:microsoft.com/office/officeart/2005/8/layout/hierarchy2"/>
    <dgm:cxn modelId="{23B5AB26-80CA-4A1E-BE58-564FA66BE984}" srcId="{3B4A913F-D55B-4E6D-B808-E9AEB86C3980}" destId="{7B99BBB2-67DF-44FC-BB35-B2B50D08EB6C}" srcOrd="0" destOrd="0" parTransId="{BDD2CF7E-70F6-4498-A6D0-207C87F275DB}" sibTransId="{919D41C9-76FE-4745-95D7-23F311E046D7}"/>
    <dgm:cxn modelId="{600E3B2B-4135-46A4-8856-22F77E779AB8}" type="presOf" srcId="{EE5F046A-FE0B-4C28-91BC-9EAAA2B3952F}" destId="{FBE67D08-F512-4D2C-AD59-229DD498B08A}" srcOrd="0" destOrd="0" presId="urn:microsoft.com/office/officeart/2005/8/layout/hierarchy2"/>
    <dgm:cxn modelId="{4EC99B2F-82B3-4A64-98E1-876011103E7C}" type="presOf" srcId="{BDD2CF7E-70F6-4498-A6D0-207C87F275DB}" destId="{8404A077-51DD-4910-8C73-291B95DCE571}" srcOrd="0" destOrd="0" presId="urn:microsoft.com/office/officeart/2005/8/layout/hierarchy2"/>
    <dgm:cxn modelId="{066C2363-5D5F-4702-AA26-621E1A6F4B45}" type="presOf" srcId="{03223132-E4CE-4AC4-85FE-863BD90FC7D2}" destId="{8F554D61-8E6A-415D-9B14-7F95988F50B2}" srcOrd="1" destOrd="0" presId="urn:microsoft.com/office/officeart/2005/8/layout/hierarchy2"/>
    <dgm:cxn modelId="{8197E843-B858-44F1-B233-2913E9D14E40}" srcId="{3B4A913F-D55B-4E6D-B808-E9AEB86C3980}" destId="{EE5F046A-FE0B-4C28-91BC-9EAAA2B3952F}" srcOrd="2" destOrd="0" parTransId="{03223132-E4CE-4AC4-85FE-863BD90FC7D2}" sibTransId="{FB7478BB-AD92-4C74-A14C-CCB7DBED45A0}"/>
    <dgm:cxn modelId="{D1726E58-C3C6-41C7-A36E-B5250B818B21}" type="presOf" srcId="{656A3B83-4376-4C39-BB7C-6F2FFD9FA9F1}" destId="{A5976337-6928-41DC-8069-64960DDE8452}" srcOrd="1" destOrd="0" presId="urn:microsoft.com/office/officeart/2005/8/layout/hierarchy2"/>
    <dgm:cxn modelId="{AF2447B0-B692-42A5-9ADA-D917DC545DBA}" srcId="{3B4A913F-D55B-4E6D-B808-E9AEB86C3980}" destId="{ACFCE51F-B6FD-498A-AC8A-11F80A0C3659}" srcOrd="1" destOrd="0" parTransId="{656A3B83-4376-4C39-BB7C-6F2FFD9FA9F1}" sibTransId="{0DDF4C7B-E3C3-4EB1-8A44-B6AC1ED60C6E}"/>
    <dgm:cxn modelId="{8ACE0BCD-988D-45C0-B9B3-655B7B6975BD}" type="presOf" srcId="{BDD2CF7E-70F6-4498-A6D0-207C87F275DB}" destId="{DA325945-80EE-4F71-9598-E39A17583068}" srcOrd="1" destOrd="0" presId="urn:microsoft.com/office/officeart/2005/8/layout/hierarchy2"/>
    <dgm:cxn modelId="{539638E0-DE93-4A12-89A6-B0F00FE368F0}" type="presOf" srcId="{A6F1D756-9DB2-4A25-97D5-D14D30CB519F}" destId="{10C7EBCB-18DF-4686-9820-DE1995EF5F32}" srcOrd="0" destOrd="0" presId="urn:microsoft.com/office/officeart/2005/8/layout/hierarchy2"/>
    <dgm:cxn modelId="{B55995E6-DBC7-4F81-ACB7-647F4EA35988}" srcId="{A6F1D756-9DB2-4A25-97D5-D14D30CB519F}" destId="{3B4A913F-D55B-4E6D-B808-E9AEB86C3980}" srcOrd="0" destOrd="0" parTransId="{A53AB510-8A2F-4CC1-9956-389873D61B4C}" sibTransId="{2DE910B4-5FFB-4BE5-A429-C77299A9EC49}"/>
    <dgm:cxn modelId="{75DB69F0-A7AF-4C5E-84B8-40B90402025E}" type="presOf" srcId="{7B99BBB2-67DF-44FC-BB35-B2B50D08EB6C}" destId="{BDB67D81-01DB-4177-88BA-FED46DFACC17}" srcOrd="0" destOrd="0" presId="urn:microsoft.com/office/officeart/2005/8/layout/hierarchy2"/>
    <dgm:cxn modelId="{EF2805F8-B00C-45AD-A197-D18F4AF99697}" type="presOf" srcId="{ACFCE51F-B6FD-498A-AC8A-11F80A0C3659}" destId="{F9A6DC14-9E1F-415B-BC6F-202CDE002A9D}" srcOrd="0" destOrd="0" presId="urn:microsoft.com/office/officeart/2005/8/layout/hierarchy2"/>
    <dgm:cxn modelId="{4BCEB34C-9D0D-4CF9-84DF-4E9E0E905053}" type="presParOf" srcId="{10C7EBCB-18DF-4686-9820-DE1995EF5F32}" destId="{C53DD2CD-B039-49ED-A499-750E56988358}" srcOrd="0" destOrd="0" presId="urn:microsoft.com/office/officeart/2005/8/layout/hierarchy2"/>
    <dgm:cxn modelId="{595E7C21-BB98-4BEC-B047-809133D6DABE}" type="presParOf" srcId="{C53DD2CD-B039-49ED-A499-750E56988358}" destId="{0A787D0D-F80A-4E14-91E9-281DD9A89205}" srcOrd="0" destOrd="0" presId="urn:microsoft.com/office/officeart/2005/8/layout/hierarchy2"/>
    <dgm:cxn modelId="{5A2121F1-B562-4DB0-A0A9-5B3134F9F769}" type="presParOf" srcId="{C53DD2CD-B039-49ED-A499-750E56988358}" destId="{5AEAEAFD-383D-4149-AB22-AB3A6546093C}" srcOrd="1" destOrd="0" presId="urn:microsoft.com/office/officeart/2005/8/layout/hierarchy2"/>
    <dgm:cxn modelId="{C3167270-AB31-46C4-B306-2093E501820E}" type="presParOf" srcId="{5AEAEAFD-383D-4149-AB22-AB3A6546093C}" destId="{8404A077-51DD-4910-8C73-291B95DCE571}" srcOrd="0" destOrd="0" presId="urn:microsoft.com/office/officeart/2005/8/layout/hierarchy2"/>
    <dgm:cxn modelId="{5F1DD4AC-803B-468B-8F82-FE97D865AB77}" type="presParOf" srcId="{8404A077-51DD-4910-8C73-291B95DCE571}" destId="{DA325945-80EE-4F71-9598-E39A17583068}" srcOrd="0" destOrd="0" presId="urn:microsoft.com/office/officeart/2005/8/layout/hierarchy2"/>
    <dgm:cxn modelId="{28C501F0-A8DB-4503-BDB8-716BC5793C29}" type="presParOf" srcId="{5AEAEAFD-383D-4149-AB22-AB3A6546093C}" destId="{6466FB89-41FD-420A-807F-74B37225F19F}" srcOrd="1" destOrd="0" presId="urn:microsoft.com/office/officeart/2005/8/layout/hierarchy2"/>
    <dgm:cxn modelId="{E5E89837-1FBF-454C-8B60-0BC4F5CBD2C5}" type="presParOf" srcId="{6466FB89-41FD-420A-807F-74B37225F19F}" destId="{BDB67D81-01DB-4177-88BA-FED46DFACC17}" srcOrd="0" destOrd="0" presId="urn:microsoft.com/office/officeart/2005/8/layout/hierarchy2"/>
    <dgm:cxn modelId="{1DFFB818-BB94-40C5-9392-A2C0B74A3A33}" type="presParOf" srcId="{6466FB89-41FD-420A-807F-74B37225F19F}" destId="{6729AFEC-6E9D-444B-9A65-60FA071D80F9}" srcOrd="1" destOrd="0" presId="urn:microsoft.com/office/officeart/2005/8/layout/hierarchy2"/>
    <dgm:cxn modelId="{C1BE950F-FA0F-4C8D-9F87-E6D47940C6BC}" type="presParOf" srcId="{5AEAEAFD-383D-4149-AB22-AB3A6546093C}" destId="{CBF5720A-6909-438A-8FAE-557923AD0E59}" srcOrd="2" destOrd="0" presId="urn:microsoft.com/office/officeart/2005/8/layout/hierarchy2"/>
    <dgm:cxn modelId="{75E82E88-D5B7-44FE-9491-68B3E8FFA02A}" type="presParOf" srcId="{CBF5720A-6909-438A-8FAE-557923AD0E59}" destId="{A5976337-6928-41DC-8069-64960DDE8452}" srcOrd="0" destOrd="0" presId="urn:microsoft.com/office/officeart/2005/8/layout/hierarchy2"/>
    <dgm:cxn modelId="{8614504E-13AB-48FC-820A-7F02680F8F1A}" type="presParOf" srcId="{5AEAEAFD-383D-4149-AB22-AB3A6546093C}" destId="{E9335F1F-4D9C-4A61-842B-CD1EC80FC675}" srcOrd="3" destOrd="0" presId="urn:microsoft.com/office/officeart/2005/8/layout/hierarchy2"/>
    <dgm:cxn modelId="{52EEF5A2-5D08-4CF9-B9A3-85A79FB8007D}" type="presParOf" srcId="{E9335F1F-4D9C-4A61-842B-CD1EC80FC675}" destId="{F9A6DC14-9E1F-415B-BC6F-202CDE002A9D}" srcOrd="0" destOrd="0" presId="urn:microsoft.com/office/officeart/2005/8/layout/hierarchy2"/>
    <dgm:cxn modelId="{F1486B11-2879-4989-BD9A-9CC6777FE128}" type="presParOf" srcId="{E9335F1F-4D9C-4A61-842B-CD1EC80FC675}" destId="{03695A94-D7AE-47F1-A08F-0E6D33B49C0A}" srcOrd="1" destOrd="0" presId="urn:microsoft.com/office/officeart/2005/8/layout/hierarchy2"/>
    <dgm:cxn modelId="{9936A783-997C-441C-B9E6-9AECE4782C1F}" type="presParOf" srcId="{5AEAEAFD-383D-4149-AB22-AB3A6546093C}" destId="{7BEF1707-3D8D-4FBD-963F-7DC73D71F58A}" srcOrd="4" destOrd="0" presId="urn:microsoft.com/office/officeart/2005/8/layout/hierarchy2"/>
    <dgm:cxn modelId="{7BDD2068-214C-477D-B211-D8D3E9279425}" type="presParOf" srcId="{7BEF1707-3D8D-4FBD-963F-7DC73D71F58A}" destId="{8F554D61-8E6A-415D-9B14-7F95988F50B2}" srcOrd="0" destOrd="0" presId="urn:microsoft.com/office/officeart/2005/8/layout/hierarchy2"/>
    <dgm:cxn modelId="{0CCA5A0E-9159-4023-BD92-803DEF285081}" type="presParOf" srcId="{5AEAEAFD-383D-4149-AB22-AB3A6546093C}" destId="{609620F2-7298-4186-87DD-F0D7D3385361}" srcOrd="5" destOrd="0" presId="urn:microsoft.com/office/officeart/2005/8/layout/hierarchy2"/>
    <dgm:cxn modelId="{1ED7CDBE-2B18-425F-BDCA-B5E09A442A1C}" type="presParOf" srcId="{609620F2-7298-4186-87DD-F0D7D3385361}" destId="{FBE67D08-F512-4D2C-AD59-229DD498B08A}" srcOrd="0" destOrd="0" presId="urn:microsoft.com/office/officeart/2005/8/layout/hierarchy2"/>
    <dgm:cxn modelId="{F3008621-3D8B-4A71-A169-FBEA21DDEFBE}" type="presParOf" srcId="{609620F2-7298-4186-87DD-F0D7D3385361}" destId="{D0D387E0-73AB-4DAF-92B5-F3E5B78E55C9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9C1E3A-4C24-4F81-8D7C-5552CBBAF72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75C3E945-EE9E-4237-AFE9-5569FED75655}">
      <dgm:prSet phldrT="[Текст]"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ростом цен на продукцию естественных монополий </a:t>
          </a:r>
        </a:p>
      </dgm:t>
    </dgm:pt>
    <dgm:pt modelId="{46534A06-B3AC-4AE5-9022-DA7611B471CA}" type="parTrans" cxnId="{D062E69B-2254-4CFA-AEFE-BFC1EBF6CE6A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5260C6F7-9269-4EFD-B669-46669A775D2E}" type="sibTrans" cxnId="{D062E69B-2254-4CFA-AEFE-BFC1EBF6CE6A}">
      <dgm:prSet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снижением объемов реализации коммунальных услуг</a:t>
          </a:r>
        </a:p>
      </dgm:t>
    </dgm:pt>
    <dgm:pt modelId="{F88DBB98-77A9-4EC8-B0F2-96D82CB74F98}">
      <dgm:prSet phldrT="[Текст]" custT="1"/>
      <dgm:spPr>
        <a:solidFill>
          <a:schemeClr val="accent4">
            <a:hueOff val="0"/>
            <a:satOff val="0"/>
            <a:lumOff val="0"/>
            <a:alpha val="50000"/>
          </a:schemeClr>
        </a:solidFill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уровнем прогнозной инфляции </a:t>
          </a:r>
        </a:p>
      </dgm:t>
    </dgm:pt>
    <dgm:pt modelId="{8C196E73-5E31-4804-965C-E472B4F914E2}" type="parTrans" cxnId="{BF67FAD7-39CF-404A-A1CA-3851164E151B}">
      <dgm:prSet/>
      <dgm:spPr/>
      <dgm:t>
        <a:bodyPr/>
        <a:lstStyle/>
        <a:p>
          <a:endParaRPr lang="ru-RU" sz="2400">
            <a:solidFill>
              <a:schemeClr val="tx1"/>
            </a:solidFill>
          </a:endParaRPr>
        </a:p>
      </dgm:t>
    </dgm:pt>
    <dgm:pt modelId="{ECC37C8A-1BE9-4366-9008-8A00FE7E5A3E}" type="sibTrans" cxnId="{BF67FAD7-39CF-404A-A1CA-3851164E151B}">
      <dgm:prSet custT="1"/>
      <dgm:spPr>
        <a:solidFill>
          <a:schemeClr val="accent4">
            <a:hueOff val="0"/>
            <a:satOff val="0"/>
            <a:lumOff val="0"/>
            <a:alpha val="50000"/>
          </a:schemeClr>
        </a:solidFill>
        <a:effectLst>
          <a:reflection stA="0" endPos="65000" dist="50800" dir="5400000" sy="-100000" algn="bl" rotWithShape="0"/>
        </a:effectLst>
      </dgm:spPr>
      <dgm:t>
        <a:bodyPr/>
        <a:lstStyle/>
        <a:p>
          <a:pPr>
            <a:buNone/>
          </a:pPr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поэтапным доведением заработной платы до необходимого уровня предусмотренного отраслевым соглашением в сфере ЖКХ</a:t>
          </a:r>
        </a:p>
      </dgm:t>
    </dgm:pt>
    <dgm:pt modelId="{493A3802-661C-4E7C-A7EA-40A1078ACC2B}" type="pres">
      <dgm:prSet presAssocID="{749C1E3A-4C24-4F81-8D7C-5552CBBAF729}" presName="Name0" presStyleCnt="0">
        <dgm:presLayoutVars>
          <dgm:chMax/>
          <dgm:chPref/>
          <dgm:dir/>
          <dgm:animLvl val="lvl"/>
        </dgm:presLayoutVars>
      </dgm:prSet>
      <dgm:spPr/>
    </dgm:pt>
    <dgm:pt modelId="{35190D9F-73B9-48D3-83B1-BDC69503EB81}" type="pres">
      <dgm:prSet presAssocID="{75C3E945-EE9E-4237-AFE9-5569FED75655}" presName="composite" presStyleCnt="0"/>
      <dgm:spPr/>
    </dgm:pt>
    <dgm:pt modelId="{9E31AB64-5E1B-48C8-8225-75542D98EDDE}" type="pres">
      <dgm:prSet presAssocID="{75C3E945-EE9E-4237-AFE9-5569FED75655}" presName="Parent1" presStyleLbl="node1" presStyleIdx="0" presStyleCnt="4" custScaleX="118671" custScaleY="36817" custLinFactNeighborX="50834" custLinFactNeighborY="67084">
        <dgm:presLayoutVars>
          <dgm:chMax val="1"/>
          <dgm:chPref val="1"/>
          <dgm:bulletEnabled val="1"/>
        </dgm:presLayoutVars>
      </dgm:prSet>
      <dgm:spPr/>
    </dgm:pt>
    <dgm:pt modelId="{EC9CDB70-E887-420C-B30E-2618C241D9F8}" type="pres">
      <dgm:prSet presAssocID="{75C3E945-EE9E-4237-AFE9-5569FED75655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62144805-E6D2-4D28-81D2-961132DE47E5}" type="pres">
      <dgm:prSet presAssocID="{75C3E945-EE9E-4237-AFE9-5569FED75655}" presName="BalanceSpacing" presStyleCnt="0"/>
      <dgm:spPr/>
    </dgm:pt>
    <dgm:pt modelId="{25B42A69-360C-4DE1-A6A8-9558A392FD26}" type="pres">
      <dgm:prSet presAssocID="{75C3E945-EE9E-4237-AFE9-5569FED75655}" presName="BalanceSpacing1" presStyleCnt="0"/>
      <dgm:spPr/>
    </dgm:pt>
    <dgm:pt modelId="{36B1A1CE-0BC7-4C7E-B500-C8455E7012D3}" type="pres">
      <dgm:prSet presAssocID="{5260C6F7-9269-4EFD-B669-46669A775D2E}" presName="Accent1Text" presStyleLbl="node1" presStyleIdx="1" presStyleCnt="4" custScaleX="122269" custScaleY="38556" custLinFactX="100000" custLinFactNeighborX="121377" custLinFactNeighborY="31827"/>
      <dgm:spPr/>
    </dgm:pt>
    <dgm:pt modelId="{B8CFF3A8-6625-4922-84BC-40986BDED89C}" type="pres">
      <dgm:prSet presAssocID="{5260C6F7-9269-4EFD-B669-46669A775D2E}" presName="spaceBetweenRectangles" presStyleCnt="0"/>
      <dgm:spPr/>
    </dgm:pt>
    <dgm:pt modelId="{B4897A7A-670D-4266-A467-402BF1FB09B0}" type="pres">
      <dgm:prSet presAssocID="{F88DBB98-77A9-4EC8-B0F2-96D82CB74F98}" presName="composite" presStyleCnt="0"/>
      <dgm:spPr/>
    </dgm:pt>
    <dgm:pt modelId="{7A520C83-3770-448F-9529-37A3939D3B2D}" type="pres">
      <dgm:prSet presAssocID="{F88DBB98-77A9-4EC8-B0F2-96D82CB74F98}" presName="Parent1" presStyleLbl="node1" presStyleIdx="2" presStyleCnt="4" custScaleX="118165" custScaleY="30980" custLinFactX="4020" custLinFactNeighborX="100000" custLinFactNeighborY="-65796">
        <dgm:presLayoutVars>
          <dgm:chMax val="1"/>
          <dgm:chPref val="1"/>
          <dgm:bulletEnabled val="1"/>
        </dgm:presLayoutVars>
      </dgm:prSet>
      <dgm:spPr/>
    </dgm:pt>
    <dgm:pt modelId="{1BAE1C12-5EDE-4F8F-8549-479C2B639151}" type="pres">
      <dgm:prSet presAssocID="{F88DBB98-77A9-4EC8-B0F2-96D82CB74F98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DE90E184-EAE5-4C39-9FAA-D1AA0DCB08F2}" type="pres">
      <dgm:prSet presAssocID="{F88DBB98-77A9-4EC8-B0F2-96D82CB74F98}" presName="BalanceSpacing" presStyleCnt="0"/>
      <dgm:spPr/>
    </dgm:pt>
    <dgm:pt modelId="{530AF76D-D1C6-47B0-B1E1-489A13164FBF}" type="pres">
      <dgm:prSet presAssocID="{F88DBB98-77A9-4EC8-B0F2-96D82CB74F98}" presName="BalanceSpacing1" presStyleCnt="0"/>
      <dgm:spPr/>
    </dgm:pt>
    <dgm:pt modelId="{0E9723EB-1D71-4F27-A648-27254961A4F4}" type="pres">
      <dgm:prSet presAssocID="{ECC37C8A-1BE9-4366-9008-8A00FE7E5A3E}" presName="Accent1Text" presStyleLbl="node1" presStyleIdx="3" presStyleCnt="4" custScaleX="136681" custScaleY="55561" custLinFactNeighborX="61147" custLinFactNeighborY="42627"/>
      <dgm:spPr/>
    </dgm:pt>
  </dgm:ptLst>
  <dgm:cxnLst>
    <dgm:cxn modelId="{47925A48-7FBF-4E84-8F42-9216CD36F89E}" type="presOf" srcId="{ECC37C8A-1BE9-4366-9008-8A00FE7E5A3E}" destId="{0E9723EB-1D71-4F27-A648-27254961A4F4}" srcOrd="0" destOrd="0" presId="urn:microsoft.com/office/officeart/2008/layout/AlternatingHexagons"/>
    <dgm:cxn modelId="{D0C58691-BCB0-4D4E-B8AC-F94B03FC6553}" type="presOf" srcId="{75C3E945-EE9E-4237-AFE9-5569FED75655}" destId="{9E31AB64-5E1B-48C8-8225-75542D98EDDE}" srcOrd="0" destOrd="0" presId="urn:microsoft.com/office/officeart/2008/layout/AlternatingHexagons"/>
    <dgm:cxn modelId="{D062E69B-2254-4CFA-AEFE-BFC1EBF6CE6A}" srcId="{749C1E3A-4C24-4F81-8D7C-5552CBBAF729}" destId="{75C3E945-EE9E-4237-AFE9-5569FED75655}" srcOrd="0" destOrd="0" parTransId="{46534A06-B3AC-4AE5-9022-DA7611B471CA}" sibTransId="{5260C6F7-9269-4EFD-B669-46669A775D2E}"/>
    <dgm:cxn modelId="{9E0AE1AC-D934-4B90-AE1B-3528D28A12BC}" type="presOf" srcId="{749C1E3A-4C24-4F81-8D7C-5552CBBAF729}" destId="{493A3802-661C-4E7C-A7EA-40A1078ACC2B}" srcOrd="0" destOrd="0" presId="urn:microsoft.com/office/officeart/2008/layout/AlternatingHexagons"/>
    <dgm:cxn modelId="{BF67FAD7-39CF-404A-A1CA-3851164E151B}" srcId="{749C1E3A-4C24-4F81-8D7C-5552CBBAF729}" destId="{F88DBB98-77A9-4EC8-B0F2-96D82CB74F98}" srcOrd="1" destOrd="0" parTransId="{8C196E73-5E31-4804-965C-E472B4F914E2}" sibTransId="{ECC37C8A-1BE9-4366-9008-8A00FE7E5A3E}"/>
    <dgm:cxn modelId="{07A0B7DE-5957-42C0-8164-F08C34E3E9F9}" type="presOf" srcId="{F88DBB98-77A9-4EC8-B0F2-96D82CB74F98}" destId="{7A520C83-3770-448F-9529-37A3939D3B2D}" srcOrd="0" destOrd="0" presId="urn:microsoft.com/office/officeart/2008/layout/AlternatingHexagons"/>
    <dgm:cxn modelId="{546779E3-0089-472F-B2A7-7485A4B9863F}" type="presOf" srcId="{5260C6F7-9269-4EFD-B669-46669A775D2E}" destId="{36B1A1CE-0BC7-4C7E-B500-C8455E7012D3}" srcOrd="0" destOrd="0" presId="urn:microsoft.com/office/officeart/2008/layout/AlternatingHexagons"/>
    <dgm:cxn modelId="{1DCC8ECE-3727-40D3-97E1-259294FB7465}" type="presParOf" srcId="{493A3802-661C-4E7C-A7EA-40A1078ACC2B}" destId="{35190D9F-73B9-48D3-83B1-BDC69503EB81}" srcOrd="0" destOrd="0" presId="urn:microsoft.com/office/officeart/2008/layout/AlternatingHexagons"/>
    <dgm:cxn modelId="{107843D3-F41F-40C3-9586-803B3A337AE3}" type="presParOf" srcId="{35190D9F-73B9-48D3-83B1-BDC69503EB81}" destId="{9E31AB64-5E1B-48C8-8225-75542D98EDDE}" srcOrd="0" destOrd="0" presId="urn:microsoft.com/office/officeart/2008/layout/AlternatingHexagons"/>
    <dgm:cxn modelId="{991BF122-EE79-42B4-BB81-6601FDAC759C}" type="presParOf" srcId="{35190D9F-73B9-48D3-83B1-BDC69503EB81}" destId="{EC9CDB70-E887-420C-B30E-2618C241D9F8}" srcOrd="1" destOrd="0" presId="urn:microsoft.com/office/officeart/2008/layout/AlternatingHexagons"/>
    <dgm:cxn modelId="{4C4E3AE4-5F5B-468B-A5B0-BA2FA633F688}" type="presParOf" srcId="{35190D9F-73B9-48D3-83B1-BDC69503EB81}" destId="{62144805-E6D2-4D28-81D2-961132DE47E5}" srcOrd="2" destOrd="0" presId="urn:microsoft.com/office/officeart/2008/layout/AlternatingHexagons"/>
    <dgm:cxn modelId="{4597C28A-C062-4D96-B4B7-B30775436F12}" type="presParOf" srcId="{35190D9F-73B9-48D3-83B1-BDC69503EB81}" destId="{25B42A69-360C-4DE1-A6A8-9558A392FD26}" srcOrd="3" destOrd="0" presId="urn:microsoft.com/office/officeart/2008/layout/AlternatingHexagons"/>
    <dgm:cxn modelId="{E07C51D0-6439-4BA7-8870-32FCC26CB8C2}" type="presParOf" srcId="{35190D9F-73B9-48D3-83B1-BDC69503EB81}" destId="{36B1A1CE-0BC7-4C7E-B500-C8455E7012D3}" srcOrd="4" destOrd="0" presId="urn:microsoft.com/office/officeart/2008/layout/AlternatingHexagons"/>
    <dgm:cxn modelId="{1FDDB993-A682-46F7-B9DF-6C7AF10EA08D}" type="presParOf" srcId="{493A3802-661C-4E7C-A7EA-40A1078ACC2B}" destId="{B8CFF3A8-6625-4922-84BC-40986BDED89C}" srcOrd="1" destOrd="0" presId="urn:microsoft.com/office/officeart/2008/layout/AlternatingHexagons"/>
    <dgm:cxn modelId="{F05CA241-472E-458F-8B61-8F6D6F0369E6}" type="presParOf" srcId="{493A3802-661C-4E7C-A7EA-40A1078ACC2B}" destId="{B4897A7A-670D-4266-A467-402BF1FB09B0}" srcOrd="2" destOrd="0" presId="urn:microsoft.com/office/officeart/2008/layout/AlternatingHexagons"/>
    <dgm:cxn modelId="{305656D6-B6DB-47C8-8016-1D4DC812ECAF}" type="presParOf" srcId="{B4897A7A-670D-4266-A467-402BF1FB09B0}" destId="{7A520C83-3770-448F-9529-37A3939D3B2D}" srcOrd="0" destOrd="0" presId="urn:microsoft.com/office/officeart/2008/layout/AlternatingHexagons"/>
    <dgm:cxn modelId="{F1CEEB4F-B910-4D72-8340-0F96C1B4216B}" type="presParOf" srcId="{B4897A7A-670D-4266-A467-402BF1FB09B0}" destId="{1BAE1C12-5EDE-4F8F-8549-479C2B639151}" srcOrd="1" destOrd="0" presId="urn:microsoft.com/office/officeart/2008/layout/AlternatingHexagons"/>
    <dgm:cxn modelId="{1ABF7D17-2101-41BC-916A-A81301C78ACA}" type="presParOf" srcId="{B4897A7A-670D-4266-A467-402BF1FB09B0}" destId="{DE90E184-EAE5-4C39-9FAA-D1AA0DCB08F2}" srcOrd="2" destOrd="0" presId="urn:microsoft.com/office/officeart/2008/layout/AlternatingHexagons"/>
    <dgm:cxn modelId="{25CAAE17-45E9-4A2E-BD8C-1DB624797374}" type="presParOf" srcId="{B4897A7A-670D-4266-A467-402BF1FB09B0}" destId="{530AF76D-D1C6-47B0-B1E1-489A13164FBF}" srcOrd="3" destOrd="0" presId="urn:microsoft.com/office/officeart/2008/layout/AlternatingHexagons"/>
    <dgm:cxn modelId="{E18DAD4C-8198-4A2B-B78B-B91249FC8AAD}" type="presParOf" srcId="{B4897A7A-670D-4266-A467-402BF1FB09B0}" destId="{0E9723EB-1D71-4F27-A648-27254961A4F4}" srcOrd="4" destOrd="0" presId="urn:microsoft.com/office/officeart/2008/layout/AlternatingHexagons"/>
  </dgm:cxnLst>
  <dgm:bg/>
  <dgm:whole>
    <a:effectLst>
      <a:reflection stA="28000" endPos="65000" dist="50800" dir="5400000" sy="-100000" algn="bl" rotWithShape="0"/>
    </a:effectLst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87D0D-F80A-4E14-91E9-281DD9A89205}">
      <dsp:nvSpPr>
        <dsp:cNvPr id="0" name=""/>
        <dsp:cNvSpPr/>
      </dsp:nvSpPr>
      <dsp:spPr>
        <a:xfrm>
          <a:off x="0" y="1686470"/>
          <a:ext cx="1412807" cy="3178283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57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Структура платежного документа за ЖКУ</a:t>
          </a:r>
        </a:p>
      </dsp:txBody>
      <dsp:txXfrm>
        <a:off x="41380" y="1727850"/>
        <a:ext cx="1330047" cy="3095523"/>
      </dsp:txXfrm>
    </dsp:sp>
    <dsp:sp modelId="{8404A077-51DD-4910-8C73-291B95DCE571}">
      <dsp:nvSpPr>
        <dsp:cNvPr id="0" name=""/>
        <dsp:cNvSpPr/>
      </dsp:nvSpPr>
      <dsp:spPr>
        <a:xfrm rot="16402398">
          <a:off x="317477" y="2087979"/>
          <a:ext cx="2327618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327618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1423096" y="2055629"/>
        <a:ext cx="116380" cy="116380"/>
      </dsp:txXfrm>
    </dsp:sp>
    <dsp:sp modelId="{BDB67D81-01DB-4177-88BA-FED46DFACC17}">
      <dsp:nvSpPr>
        <dsp:cNvPr id="0" name=""/>
        <dsp:cNvSpPr/>
      </dsp:nvSpPr>
      <dsp:spPr>
        <a:xfrm>
          <a:off x="1549767" y="0"/>
          <a:ext cx="1835393" cy="190405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Коммунальные услуги</a:t>
          </a:r>
        </a:p>
      </dsp:txBody>
      <dsp:txXfrm>
        <a:off x="1603524" y="53757"/>
        <a:ext cx="1727879" cy="1796539"/>
      </dsp:txXfrm>
    </dsp:sp>
    <dsp:sp modelId="{CBF5720A-6909-438A-8FAE-557923AD0E59}">
      <dsp:nvSpPr>
        <dsp:cNvPr id="0" name=""/>
        <dsp:cNvSpPr/>
      </dsp:nvSpPr>
      <dsp:spPr>
        <a:xfrm rot="20205953">
          <a:off x="1401058" y="3192622"/>
          <a:ext cx="289742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89742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538686" y="3211219"/>
        <a:ext cx="14487" cy="14487"/>
      </dsp:txXfrm>
    </dsp:sp>
    <dsp:sp modelId="{F9A6DC14-9E1F-415B-BC6F-202CDE002A9D}">
      <dsp:nvSpPr>
        <dsp:cNvPr id="0" name=""/>
        <dsp:cNvSpPr/>
      </dsp:nvSpPr>
      <dsp:spPr>
        <a:xfrm>
          <a:off x="1679052" y="2039796"/>
          <a:ext cx="1619473" cy="2243032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жилого помещения</a:t>
          </a:r>
        </a:p>
      </dsp:txBody>
      <dsp:txXfrm>
        <a:off x="1726485" y="2087229"/>
        <a:ext cx="1524607" cy="2148166"/>
      </dsp:txXfrm>
    </dsp:sp>
    <dsp:sp modelId="{7BEF1707-3D8D-4FBD-963F-7DC73D71F58A}">
      <dsp:nvSpPr>
        <dsp:cNvPr id="0" name=""/>
        <dsp:cNvSpPr/>
      </dsp:nvSpPr>
      <dsp:spPr>
        <a:xfrm rot="5140290">
          <a:off x="396941" y="4345436"/>
          <a:ext cx="2197595" cy="51679"/>
        </a:xfrm>
        <a:custGeom>
          <a:avLst/>
          <a:gdLst/>
          <a:ahLst/>
          <a:cxnLst/>
          <a:rect l="0" t="0" r="0" b="0"/>
          <a:pathLst>
            <a:path>
              <a:moveTo>
                <a:pt x="0" y="25839"/>
              </a:moveTo>
              <a:lnTo>
                <a:pt x="2197595" y="25839"/>
              </a:lnTo>
            </a:path>
          </a:pathLst>
        </a:custGeom>
        <a:noFill/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800" kern="1200"/>
        </a:p>
      </dsp:txBody>
      <dsp:txXfrm>
        <a:off x="1440799" y="4316336"/>
        <a:ext cx="109879" cy="109879"/>
      </dsp:txXfrm>
    </dsp:sp>
    <dsp:sp modelId="{FBE67D08-F512-4D2C-AD59-229DD498B08A}">
      <dsp:nvSpPr>
        <dsp:cNvPr id="0" name=""/>
        <dsp:cNvSpPr/>
      </dsp:nvSpPr>
      <dsp:spPr>
        <a:xfrm>
          <a:off x="1578670" y="4514913"/>
          <a:ext cx="1806489" cy="190405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  <a:alpha val="75000"/>
          </a:schemeClr>
        </a:solidFill>
        <a:ln w="19050" cap="rnd" cmpd="sng" algn="ctr">
          <a:solidFill>
            <a:srgbClr val="FFC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Взнос на капитальный ремонт</a:t>
          </a:r>
        </a:p>
      </dsp:txBody>
      <dsp:txXfrm>
        <a:off x="1631580" y="4567823"/>
        <a:ext cx="1700669" cy="17982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1AB64-5E1B-48C8-8225-75542D98EDDE}">
      <dsp:nvSpPr>
        <dsp:cNvPr id="0" name=""/>
        <dsp:cNvSpPr/>
      </dsp:nvSpPr>
      <dsp:spPr>
        <a:xfrm rot="5400000">
          <a:off x="7633372" y="2861215"/>
          <a:ext cx="1231255" cy="345273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ростом цен на продукцию естественных монополий </a:t>
          </a:r>
        </a:p>
      </dsp:txBody>
      <dsp:txXfrm rot="-5400000">
        <a:off x="7098087" y="4177166"/>
        <a:ext cx="2301826" cy="820837"/>
      </dsp:txXfrm>
    </dsp:sp>
    <dsp:sp modelId="{EC9CDB70-E887-420C-B30E-2618C241D9F8}">
      <dsp:nvSpPr>
        <dsp:cNvPr id="0" name=""/>
        <dsp:cNvSpPr/>
      </dsp:nvSpPr>
      <dsp:spPr>
        <a:xfrm>
          <a:off x="8313023" y="1340844"/>
          <a:ext cx="3732193" cy="200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B1A1CE-0BC7-4C7E-B500-C8455E7012D3}">
      <dsp:nvSpPr>
        <dsp:cNvPr id="0" name=""/>
        <dsp:cNvSpPr/>
      </dsp:nvSpPr>
      <dsp:spPr>
        <a:xfrm rot="5400000">
          <a:off x="9423986" y="1629788"/>
          <a:ext cx="1289412" cy="3557423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снижением объемов реализации коммунальных услуг</a:t>
          </a:r>
        </a:p>
      </dsp:txBody>
      <dsp:txXfrm rot="-5400000">
        <a:off x="8882885" y="2978695"/>
        <a:ext cx="2371615" cy="859608"/>
      </dsp:txXfrm>
    </dsp:sp>
    <dsp:sp modelId="{7A520C83-3770-448F-9529-37A3939D3B2D}">
      <dsp:nvSpPr>
        <dsp:cNvPr id="0" name=""/>
        <dsp:cNvSpPr/>
      </dsp:nvSpPr>
      <dsp:spPr>
        <a:xfrm rot="5400000">
          <a:off x="7701271" y="594480"/>
          <a:ext cx="1036051" cy="343801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уровнем прогнозной инфляции </a:t>
          </a:r>
        </a:p>
      </dsp:txBody>
      <dsp:txXfrm rot="-5400000">
        <a:off x="7073292" y="1968137"/>
        <a:ext cx="2292010" cy="690701"/>
      </dsp:txXfrm>
    </dsp:sp>
    <dsp:sp modelId="{1BAE1C12-5EDE-4F8F-8549-479C2B639151}">
      <dsp:nvSpPr>
        <dsp:cNvPr id="0" name=""/>
        <dsp:cNvSpPr/>
      </dsp:nvSpPr>
      <dsp:spPr>
        <a:xfrm>
          <a:off x="5884" y="3510599"/>
          <a:ext cx="3611799" cy="2006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723EB-1D71-4F27-A648-27254961A4F4}">
      <dsp:nvSpPr>
        <dsp:cNvPr id="0" name=""/>
        <dsp:cNvSpPr/>
      </dsp:nvSpPr>
      <dsp:spPr>
        <a:xfrm rot="5400000">
          <a:off x="9133678" y="3940577"/>
          <a:ext cx="1858103" cy="3976740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stA="0" endPos="65000" dist="50800" dir="5400000" sy="-100000" algn="bl" rotWithShape="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поэтапным доведением заработной платы до необходимого уровня предусмотренного отраслевым соглашением в сфере ЖКХ</a:t>
          </a:r>
        </a:p>
      </dsp:txBody>
      <dsp:txXfrm rot="-5400000">
        <a:off x="8737150" y="5309579"/>
        <a:ext cx="2651160" cy="1238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12877-073B-4664-B29E-E668E52FBD90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C092A-33FB-4636-8810-31B2C0A1C3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98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092A-33FB-4636-8810-31B2C0A1C36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787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092A-33FB-4636-8810-31B2C0A1C36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205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94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900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2479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870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60011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73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30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3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8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0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12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46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8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56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2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76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2D330-60DC-481E-A036-AF63CFE94974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98C7EC-8DF9-4D74-A8DC-E0B101C7C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965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  <p:sldLayoutId id="2147483897" r:id="rId12"/>
    <p:sldLayoutId id="2147483898" r:id="rId13"/>
    <p:sldLayoutId id="2147483899" r:id="rId14"/>
    <p:sldLayoutId id="2147483900" r:id="rId15"/>
    <p:sldLayoutId id="2147483901" r:id="rId16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epsr.admhmao.ru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epsr.admhmao.ru/kontakty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admhmao.ru/dokumenty/pravovye-akty-gubernatora/postanovleniya/10877131/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36415E-B79A-BE34-CA3C-8F07C43862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50" y="1063221"/>
            <a:ext cx="10398950" cy="4039431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</a:t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вопросам ценообразования, формирования тарифов и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расчета платы за коммунальные услуги и услуги, касающиеся обслуживания жилищного фонда и причинах ее роста в 2025 году</a:t>
            </a:r>
            <a:b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7260" y="5960853"/>
            <a:ext cx="71340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Ханты-Мансийский автономный округ – Югра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42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8EC38-20E4-1E21-19D3-06C794B75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73" y="289228"/>
            <a:ext cx="10898909" cy="150780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Самостоятельное определение роста платы за коммунальные услуги  с 1 июля 2025 года по 31 декабря 2025 года для сравнения с установленным пределом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AB45E-2782-02E3-88ED-F51929000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1128" y="1775422"/>
            <a:ext cx="9729354" cy="40248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сложить плату за коммунальные услуги (холодная вода, горячая вода, водоотведение, газ, тепло, электричество, обращение с ТКО) из платежки за декабрь 2024 года</a:t>
            </a:r>
          </a:p>
          <a:p>
            <a:pPr marL="0" indent="0">
              <a:buNone/>
            </a:pP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плату за коммунальные услуги в сравниваемом месяце 2025 года с учетом объемных показателей декабря 2024 года (тариф в сравниваемом месяце 2025 года х объем по данной услуге в декабре 2024 года)</a:t>
            </a:r>
          </a:p>
          <a:p>
            <a:pPr marL="0" indent="0">
              <a:buNone/>
            </a:pP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рассчитать изменение совокупной платы за коммунальные услуги в процентах (плата в сравниваемом месяце 2025 года / плата в декабре 2024 года*100%)</a:t>
            </a:r>
          </a:p>
          <a:p>
            <a:pPr marL="0" indent="0">
              <a:buNone/>
            </a:pP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сравнить рассчитанное изменение в процентах с предельным (максимальным) индексом, установленным постановлением Губернатора Югры № 185 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606750C5-C568-57D8-90F4-F00D4E5FC98B}"/>
              </a:ext>
            </a:extLst>
          </p:cNvPr>
          <p:cNvSpPr/>
          <p:nvPr/>
        </p:nvSpPr>
        <p:spPr>
          <a:xfrm>
            <a:off x="691573" y="1796467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6B8D59B6-4136-E6E7-B423-9DC95606525C}"/>
              </a:ext>
            </a:extLst>
          </p:cNvPr>
          <p:cNvSpPr/>
          <p:nvPr/>
        </p:nvSpPr>
        <p:spPr>
          <a:xfrm>
            <a:off x="691572" y="2868114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7CC20946-A55B-4F1F-9CC3-EF0F3D50D25D}"/>
              </a:ext>
            </a:extLst>
          </p:cNvPr>
          <p:cNvSpPr/>
          <p:nvPr/>
        </p:nvSpPr>
        <p:spPr>
          <a:xfrm>
            <a:off x="691572" y="3877701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7CC20946-A55B-4F1F-9CC3-EF0F3D50D25D}"/>
              </a:ext>
            </a:extLst>
          </p:cNvPr>
          <p:cNvSpPr/>
          <p:nvPr/>
        </p:nvSpPr>
        <p:spPr>
          <a:xfrm>
            <a:off x="691573" y="4887288"/>
            <a:ext cx="748145" cy="7112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4D147-7B8A-A4B9-F4E5-F390FD2C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1" y="150542"/>
            <a:ext cx="12034982" cy="134850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</a:t>
            </a:r>
            <a:b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или иным специализированным кооперативом</a:t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99874A-6251-5515-F6C7-CB947E08DEDB}"/>
              </a:ext>
            </a:extLst>
          </p:cNvPr>
          <p:cNvSpPr txBox="1"/>
          <p:nvPr/>
        </p:nvSpPr>
        <p:spPr>
          <a:xfrm>
            <a:off x="342796" y="1680387"/>
            <a:ext cx="116724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1435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Платежный документ за декабрь 2024 года	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ФИО плательщика: Иванов Иван Иванович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Площадь: 54 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Кол-во проживающих: 3 чел. Доля МОП 5м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FFDBCD44-AD0C-7875-2F61-AC156B0A3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836790"/>
              </p:ext>
            </p:extLst>
          </p:nvPr>
        </p:nvGraphicFramePr>
        <p:xfrm>
          <a:off x="444053" y="2468398"/>
          <a:ext cx="8993908" cy="3813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742">
                  <a:extLst>
                    <a:ext uri="{9D8B030D-6E8A-4147-A177-3AD203B41FA5}">
                      <a16:colId xmlns:a16="http://schemas.microsoft.com/office/drawing/2014/main" val="1242954405"/>
                    </a:ext>
                  </a:extLst>
                </a:gridCol>
                <a:gridCol w="1276179">
                  <a:extLst>
                    <a:ext uri="{9D8B030D-6E8A-4147-A177-3AD203B41FA5}">
                      <a16:colId xmlns:a16="http://schemas.microsoft.com/office/drawing/2014/main" val="1573137193"/>
                    </a:ext>
                  </a:extLst>
                </a:gridCol>
                <a:gridCol w="1096788">
                  <a:extLst>
                    <a:ext uri="{9D8B030D-6E8A-4147-A177-3AD203B41FA5}">
                      <a16:colId xmlns:a16="http://schemas.microsoft.com/office/drawing/2014/main" val="1086188444"/>
                    </a:ext>
                  </a:extLst>
                </a:gridCol>
                <a:gridCol w="1194388">
                  <a:extLst>
                    <a:ext uri="{9D8B030D-6E8A-4147-A177-3AD203B41FA5}">
                      <a16:colId xmlns:a16="http://schemas.microsoft.com/office/drawing/2014/main" val="3594144592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348754838"/>
                    </a:ext>
                  </a:extLst>
                </a:gridCol>
              </a:tblGrid>
              <a:tr h="2908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Вид платы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Ед.изм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Итого*,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554475"/>
                  </a:ext>
                </a:extLst>
              </a:tr>
              <a:tr h="1659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тек.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36,81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1987,58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66861"/>
                  </a:ext>
                </a:extLst>
              </a:tr>
              <a:tr h="1755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16,06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867,24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38257"/>
                  </a:ext>
                </a:extLst>
              </a:tr>
              <a:tr h="19419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  (ОДН):**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42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0,0295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61,23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77134"/>
                  </a:ext>
                </a:extLst>
              </a:tr>
              <a:tr h="1554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 (ОДН)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18,60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9456"/>
                  </a:ext>
                </a:extLst>
              </a:tr>
              <a:tr h="174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  (ОДН)**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37,19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040"/>
                  </a:ext>
                </a:extLst>
              </a:tr>
              <a:tr h="1927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669,47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71047"/>
                  </a:ext>
                </a:extLst>
              </a:tr>
              <a:tr h="1645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кВтч.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3,78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1 134,36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97138"/>
                  </a:ext>
                </a:extLst>
              </a:tr>
              <a:tr h="1741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20,68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7,94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164,15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5803"/>
                  </a:ext>
                </a:extLst>
              </a:tr>
              <a:tr h="1744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водоснабжение, в т.ч.: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14877"/>
                  </a:ext>
                </a:extLst>
              </a:tr>
              <a:tr h="1657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0,354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734,75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99765"/>
                  </a:ext>
                </a:extLst>
              </a:tr>
              <a:tr h="184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74,39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223,16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15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Водоотведение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86,81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1 041,77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75129"/>
                  </a:ext>
                </a:extLst>
              </a:tr>
              <a:tr h="11925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Отопление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1,377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2 075,56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2 858,05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40595"/>
                  </a:ext>
                </a:extLst>
              </a:tr>
              <a:tr h="838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ТКО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0,399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912,08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363,92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25352"/>
                  </a:ext>
                </a:extLst>
              </a:tr>
              <a:tr h="1565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Домофон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78,70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78,70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7859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51149"/>
                  </a:ext>
                </a:extLst>
              </a:tr>
              <a:tr h="16649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х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х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10 240,16 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11221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BDAD9F5-933E-5793-402D-3B3A7A9A3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028" y="3864117"/>
            <a:ext cx="1507953" cy="1483737"/>
          </a:xfrm>
          <a:prstGeom prst="rect">
            <a:avLst/>
          </a:prstGeom>
          <a:solidFill>
            <a:srgbClr val="FFC000">
              <a:alpha val="41000"/>
            </a:srgbClr>
          </a:solidFill>
          <a:ln w="12700">
            <a:solidFill>
              <a:schemeClr val="accent4">
                <a:lumMod val="60000"/>
                <a:lumOff val="40000"/>
              </a:schemeClr>
            </a:solidFill>
            <a:prstDash val="lg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7 306,65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плата за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коммунальные услуги в декабре 2024 года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A042D6FA-04BC-767A-E22E-1FAE0A601627}"/>
              </a:ext>
            </a:extLst>
          </p:cNvPr>
          <p:cNvSpPr/>
          <p:nvPr/>
        </p:nvSpPr>
        <p:spPr bwMode="auto">
          <a:xfrm>
            <a:off x="9437961" y="3319273"/>
            <a:ext cx="234797" cy="2304288"/>
          </a:xfrm>
          <a:prstGeom prst="rightBrace">
            <a:avLst>
              <a:gd name="adj1" fmla="val 8333"/>
              <a:gd name="adj2" fmla="val 478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2031" y="6369852"/>
            <a:ext cx="8403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Расчет производится при неизменном наборе и объеме коммунальных услуг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**При наличии прямых договоров с ресурсоснабжающей организацией, услуга относится к коммунальной услуге</a:t>
            </a:r>
          </a:p>
        </p:txBody>
      </p:sp>
    </p:spTree>
    <p:extLst>
      <p:ext uri="{BB962C8B-B14F-4D97-AF65-F5344CB8AC3E}">
        <p14:creationId xmlns:p14="http://schemas.microsoft.com/office/powerpoint/2010/main" val="38291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F986A9-DDAA-3811-B36F-B1581CFC9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4E6B4-1D09-C2BD-8092-250E3066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1" y="150542"/>
            <a:ext cx="12034982" cy="134850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b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</a:t>
            </a:r>
            <a:b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или иным специализированным кооперативом</a:t>
            </a:r>
            <a:br>
              <a:rPr lang="ru-RU" sz="1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C7C0BC-FE87-D2DB-8C72-0C38342B1021}"/>
              </a:ext>
            </a:extLst>
          </p:cNvPr>
          <p:cNvSpPr txBox="1"/>
          <p:nvPr/>
        </p:nvSpPr>
        <p:spPr>
          <a:xfrm>
            <a:off x="436419" y="1671811"/>
            <a:ext cx="1167245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5143500" algn="l"/>
              </a:tabLst>
            </a:pP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Платежный документ за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июль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2025 года	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None/>
            </a:pP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ФИО плательщика: Иванов Иван Иванович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Площадь: 54 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Кол-во проживающих: 3 чел. Доля МОП 5м</a:t>
            </a:r>
            <a:r>
              <a:rPr lang="ru-RU" sz="16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ru-RU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69A5B156-FFA4-CB48-EEEA-DF04CBEDA0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974813"/>
              </p:ext>
            </p:extLst>
          </p:nvPr>
        </p:nvGraphicFramePr>
        <p:xfrm>
          <a:off x="415268" y="2502808"/>
          <a:ext cx="8993908" cy="3860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5742">
                  <a:extLst>
                    <a:ext uri="{9D8B030D-6E8A-4147-A177-3AD203B41FA5}">
                      <a16:colId xmlns:a16="http://schemas.microsoft.com/office/drawing/2014/main" val="1242954405"/>
                    </a:ext>
                  </a:extLst>
                </a:gridCol>
                <a:gridCol w="1276179">
                  <a:extLst>
                    <a:ext uri="{9D8B030D-6E8A-4147-A177-3AD203B41FA5}">
                      <a16:colId xmlns:a16="http://schemas.microsoft.com/office/drawing/2014/main" val="1573137193"/>
                    </a:ext>
                  </a:extLst>
                </a:gridCol>
                <a:gridCol w="1096788">
                  <a:extLst>
                    <a:ext uri="{9D8B030D-6E8A-4147-A177-3AD203B41FA5}">
                      <a16:colId xmlns:a16="http://schemas.microsoft.com/office/drawing/2014/main" val="1086188444"/>
                    </a:ext>
                  </a:extLst>
                </a:gridCol>
                <a:gridCol w="1194388">
                  <a:extLst>
                    <a:ext uri="{9D8B030D-6E8A-4147-A177-3AD203B41FA5}">
                      <a16:colId xmlns:a16="http://schemas.microsoft.com/office/drawing/2014/main" val="3594144592"/>
                    </a:ext>
                  </a:extLst>
                </a:gridCol>
                <a:gridCol w="1390811">
                  <a:extLst>
                    <a:ext uri="{9D8B030D-6E8A-4147-A177-3AD203B41FA5}">
                      <a16:colId xmlns:a16="http://schemas.microsoft.com/office/drawing/2014/main" val="1348754838"/>
                    </a:ext>
                  </a:extLst>
                </a:gridCol>
              </a:tblGrid>
              <a:tr h="3377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платы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Ед.изм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Тариф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Итого*,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554475"/>
                  </a:ext>
                </a:extLst>
              </a:tr>
              <a:tr h="1855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и тек.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38,94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2102,86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166861"/>
                  </a:ext>
                </a:extLst>
              </a:tr>
              <a:tr h="1832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Капитальный ремонт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м2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17,52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946,08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538257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  (ОДН):**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044203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0,0295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66,74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177134"/>
                  </a:ext>
                </a:extLst>
              </a:tr>
              <a:tr h="1924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 (ОДН)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529456"/>
                  </a:ext>
                </a:extLst>
              </a:tr>
              <a:tr h="17584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  (ОДН)**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8040"/>
                  </a:ext>
                </a:extLst>
              </a:tr>
              <a:tr h="15160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Холодное водоснабжение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729,72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71047"/>
                  </a:ext>
                </a:extLst>
              </a:tr>
              <a:tr h="1537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кВтч.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1236,45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097138"/>
                  </a:ext>
                </a:extLst>
              </a:tr>
              <a:tr h="129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Газоснабжение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20,68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8,65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178,92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5803"/>
                  </a:ext>
                </a:extLst>
              </a:tr>
              <a:tr h="1492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Горячее водоснабжение, в т.ч.: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814877"/>
                  </a:ext>
                </a:extLst>
              </a:tr>
              <a:tr h="16895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тепловая энергия на подогрев ХВС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0,354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800,88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299765"/>
                  </a:ext>
                </a:extLst>
              </a:tr>
              <a:tr h="17109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холодная вода для ГВС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81,08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243,24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63151"/>
                  </a:ext>
                </a:extLst>
              </a:tr>
              <a:tr h="9410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Водоотведение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94,63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1135,53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775129"/>
                  </a:ext>
                </a:extLst>
              </a:tr>
              <a:tr h="1665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Отопление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Гкал.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1,377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2262,36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3115,27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040595"/>
                  </a:ext>
                </a:extLst>
              </a:tr>
              <a:tr h="1775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Обращение с ТКО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м3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0,399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994,17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396,67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025352"/>
                  </a:ext>
                </a:extLst>
              </a:tr>
              <a:tr h="1708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Домофон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85,79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678590"/>
                  </a:ext>
                </a:extLst>
              </a:tr>
              <a:tr h="1817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  <a:endParaRPr lang="ru-RU" sz="12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2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51149"/>
                  </a:ext>
                </a:extLst>
              </a:tr>
              <a:tr h="181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х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11 098,96</a:t>
                      </a: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911221"/>
                  </a:ext>
                </a:extLst>
              </a:tr>
            </a:tbl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AE91FE-D03D-AD08-7155-B8CAE7514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9028" y="3864117"/>
            <a:ext cx="1507953" cy="1483737"/>
          </a:xfrm>
          <a:prstGeom prst="rect">
            <a:avLst/>
          </a:prstGeom>
          <a:solidFill>
            <a:srgbClr val="FFC000">
              <a:alpha val="41000"/>
            </a:srgbClr>
          </a:solidFill>
          <a:ln w="12700">
            <a:solidFill>
              <a:schemeClr val="accent4">
                <a:lumMod val="60000"/>
                <a:lumOff val="40000"/>
              </a:schemeClr>
            </a:solidFill>
            <a:prstDash val="lgDash"/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r>
              <a:rPr lang="ru-RU" sz="1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7 964,23 –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плата за коммунальные услуги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июле </a:t>
            </a:r>
          </a:p>
          <a:p>
            <a:pPr algn="ctr">
              <a:buNone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2025 года</a:t>
            </a:r>
          </a:p>
        </p:txBody>
      </p:sp>
      <p:sp>
        <p:nvSpPr>
          <p:cNvPr id="18" name="Правая фигурная скобка 17">
            <a:extLst>
              <a:ext uri="{FF2B5EF4-FFF2-40B4-BE49-F238E27FC236}">
                <a16:creationId xmlns:a16="http://schemas.microsoft.com/office/drawing/2014/main" id="{B2D7416E-5B0D-215A-D7F5-0B7E572AFE4F}"/>
              </a:ext>
            </a:extLst>
          </p:cNvPr>
          <p:cNvSpPr/>
          <p:nvPr/>
        </p:nvSpPr>
        <p:spPr bwMode="auto">
          <a:xfrm>
            <a:off x="9417802" y="3481617"/>
            <a:ext cx="237744" cy="2248735"/>
          </a:xfrm>
          <a:prstGeom prst="rightBrace">
            <a:avLst>
              <a:gd name="adj1" fmla="val 8333"/>
              <a:gd name="adj2" fmla="val 4787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/>
            <a:r>
              <a:rPr lang="ru-RU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281928"/>
            <a:ext cx="84033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Расчет производится при неизменном наборе и объеме коммунальных услуг</a:t>
            </a:r>
          </a:p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**При наличии прямых договоров с ресурсоснабжающей организацией, услуга относится к коммунальной услуге</a:t>
            </a:r>
          </a:p>
        </p:txBody>
      </p:sp>
    </p:spTree>
    <p:extLst>
      <p:ext uri="{BB962C8B-B14F-4D97-AF65-F5344CB8AC3E}">
        <p14:creationId xmlns:p14="http://schemas.microsoft.com/office/powerpoint/2010/main" val="9130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A2702A-D76E-85AC-2DFE-96BB69F3F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73" y="4992167"/>
            <a:ext cx="10243127" cy="1325563"/>
          </a:xfrm>
        </p:spPr>
        <p:txBody>
          <a:bodyPr>
            <a:normAutofit/>
          </a:bodyPr>
          <a:lstStyle/>
          <a:p>
            <a:pPr algn="ctr"/>
            <a:r>
              <a:rPr lang="ru-RU" sz="2000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при одинаковом наборе коммунальных услуг и сопоставимых объемах потребления, рост платы за коммунальные услуги превысит, установленное постановлением Губернатора Югры № 185 изменение размера платы за коммунальные услуги, необходимо обратиться в свою Управляющую компанию, либо ТСЖ за разъяснениями.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D371C44-2BC9-DABA-190E-3D244A420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957" y="1931269"/>
            <a:ext cx="9144000" cy="2393833"/>
          </a:xfrm>
          <a:prstGeom prst="rect">
            <a:avLst/>
          </a:prstGeom>
          <a:solidFill>
            <a:schemeClr val="accent1">
              <a:lumMod val="20000"/>
              <a:lumOff val="80000"/>
              <a:alpha val="56000"/>
            </a:schemeClr>
          </a:solidFill>
          <a:ln w="25400">
            <a:solidFill>
              <a:srgbClr val="FFC000"/>
            </a:solidFill>
            <a:prstDash val="lgDash"/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buNone/>
            </a:pP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Индекс роста платы граждан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коммунальные услуги за июль 2025 года к декабрю 2024 года: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7 964,23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ru-RU" sz="20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7 306,65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rgbClr val="63242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 100 - 100 = 9,0 %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3C8C8CE-3926-A0B1-95D1-2973C58D4796}"/>
              </a:ext>
            </a:extLst>
          </p:cNvPr>
          <p:cNvSpPr txBox="1">
            <a:spLocks/>
          </p:cNvSpPr>
          <p:nvPr/>
        </p:nvSpPr>
        <p:spPr>
          <a:xfrm>
            <a:off x="73891" y="150542"/>
            <a:ext cx="12034982" cy="13485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расчета изменения размера платы</a:t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коммунальные услуги (при наличии приборов учета) </a:t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когда выбран способ управления управляющей организацией, ТСЖ, жилищным или иным специализированным кооперативом</a:t>
            </a:r>
            <a:b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44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0AB220-83A0-D74B-C497-C8744F509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B2B1EB-E7AA-91CC-71D6-77860D405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002" y="631767"/>
            <a:ext cx="9557886" cy="126353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тарифов в Югре сопровождается социальной защитой граждан с низким уровнем доходов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socportal.admhmao.ru%2Fsubsidy-calculator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3988" y="2884714"/>
            <a:ext cx="1562100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031819" y="1263535"/>
            <a:ext cx="1906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 расчета субсидии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514" y="1725200"/>
            <a:ext cx="885524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законом Ханты-Мансийского автономного округа – Югры от 06.07.2005 № 57-оз «О регулировании отдельных жилищных отношений в Ханты-Мансийском автономном округе - Югре» граждане, чьи расходы на оплату жилого помещения и коммунальных услуг превышают величину максимально допустимой доли расходов граждан на оплату жилого помещения и коммунальных услуг в совокупном доходе семьи, имеют право на получение субсидии.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разъяснений и предоставления субсидий по оплате за жилищные и коммунальные услуги необходимо обращаться в Управления социальной защиты населения по месту жительства, контакты которых размещены на официальном сайте Департамента социального развития автономного округа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http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s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depsr.admhmao.ru/"/>
              </a:rPr>
              <a:t>://depsr.admhmao.ru/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нижней части страницы раздела «Контакты» (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https://depsr.admhmao.ru/kontakty/"/>
              </a:rPr>
              <a:t>https://depsr.admhmao.ru/kontakty/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3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ECFE4CB-E1A6-D772-2D5E-CCBEF52ED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638459"/>
              </p:ext>
            </p:extLst>
          </p:nvPr>
        </p:nvGraphicFramePr>
        <p:xfrm>
          <a:off x="330199" y="77002"/>
          <a:ext cx="11759131" cy="6631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28724" y="221382"/>
            <a:ext cx="8460607" cy="1815882"/>
          </a:xfrm>
          <a:prstGeom prst="rect">
            <a:avLst/>
          </a:prstGeom>
          <a:solidFill>
            <a:schemeClr val="accent1">
              <a:lumMod val="20000"/>
              <a:lumOff val="8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платы за коммунальные 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включающей плату за холодную воду, горячую воду, электрическую энергию, тепловую энергию, газ, бытовой газ в баллонах, твердое топливо при наличии печного отопления, плату за отведение сточных вод, обращение с твердыми коммунальными отходами (далее – плата за коммунальные услуги),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рассчитывается исходя из объема потребляемых коммунальных услуг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определяемого по показаниям приборов учета, а при их отсутствии исходя из нормативов потребления коммунальных услуг (в том числе нормативов накопления твердых коммунальных отходов),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тарифов на коммунальные услуги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утверждаемых органами государственной власти субъектов РФ в порядке, установленном Правительством РФ.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8724" y="2213034"/>
            <a:ext cx="8460607" cy="2308324"/>
          </a:xfrm>
          <a:prstGeom prst="rect">
            <a:avLst/>
          </a:prstGeom>
          <a:solidFill>
            <a:schemeClr val="accent1">
              <a:lumMod val="20000"/>
              <a:lumOff val="80000"/>
              <a:alpha val="61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плата за содержание жилого помещения, включает в себя плату за услуги, работы по управлению многоквартирным домом, за содержание и текущий ремонт общего имущества в многоквартирном доме, а также за холодную воду, горячую воду, электрическую энергию, потребляемые при использовании и содержании общего имущества в многоквартирном доме, за отведение сточных вод в целях содержания общего имущества в многоквартирном доме.</a:t>
            </a:r>
            <a:r>
              <a:rPr lang="ru-RU" sz="1400" dirty="0"/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содержание жилого помещения не регулируется государством, её размер определяется собственниками жилых помещений при выборе способа управления многоквартирным домом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(непосредственный способ управления, ТСЖ, ЖКС, либо с привлечением управляющих компаний), либо в договоре управления домом. Размер платы за содержание жилого помещения следует уточнять в своей Управляющей компании.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15352" y="4697128"/>
            <a:ext cx="8373979" cy="1384995"/>
          </a:xfrm>
          <a:prstGeom prst="rect">
            <a:avLst/>
          </a:prstGeom>
          <a:solidFill>
            <a:schemeClr val="accent1">
              <a:lumMod val="20000"/>
              <a:lumOff val="80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Жилищным кодексом РФ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капитальный ремонт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имущества в многоквартирном доме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за счет собственника жилищного фонда,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жилое помещение и коммунальные услуги для собственника помещения в многоквартирном доме включает в себя, в том числе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взнос на капитальный ремонт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Установление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взноса на капитальный ремонт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полномочиям органов государственной власти субъекта РФ в области жилищных отношений.</a:t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09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D60BD9-C471-6016-18E5-D0050C74A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60" y="443698"/>
            <a:ext cx="5674894" cy="111123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расчета размера платы за содержание и ремонт жилого помещения, определения размера и внесения платы за коммунальные услуги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E9A7699-B019-FBE1-CBBF-C1D0FF8BBBE0}"/>
              </a:ext>
            </a:extLst>
          </p:cNvPr>
          <p:cNvSpPr txBox="1">
            <a:spLocks/>
          </p:cNvSpPr>
          <p:nvPr/>
        </p:nvSpPr>
        <p:spPr>
          <a:xfrm>
            <a:off x="6328017" y="419135"/>
            <a:ext cx="3249037" cy="1130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жилищного и строительного надзора ХМАО – Югры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2546E9B-C103-DB2F-1367-FED25D59BC2D}"/>
              </a:ext>
            </a:extLst>
          </p:cNvPr>
          <p:cNvSpPr txBox="1">
            <a:spLocks/>
          </p:cNvSpPr>
          <p:nvPr/>
        </p:nvSpPr>
        <p:spPr>
          <a:xfrm>
            <a:off x="242119" y="2023072"/>
            <a:ext cx="5674894" cy="10397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и контроль применения тарифов на тепловую энергию, холодное и горячее водоснабжение, водоотведение, обращение с ТКО, газоснабжение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A556464-A6DA-0807-94C1-C72D9B82823C}"/>
              </a:ext>
            </a:extLst>
          </p:cNvPr>
          <p:cNvSpPr txBox="1">
            <a:spLocks/>
          </p:cNvSpPr>
          <p:nvPr/>
        </p:nvSpPr>
        <p:spPr>
          <a:xfrm>
            <a:off x="6440071" y="2000157"/>
            <a:ext cx="3165604" cy="8258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служба по тарифам ХМАО – Югры 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D1AFB3C-C748-3465-F774-1B4CC63C3D8F}"/>
              </a:ext>
            </a:extLst>
          </p:cNvPr>
          <p:cNvSpPr txBox="1">
            <a:spLocks/>
          </p:cNvSpPr>
          <p:nvPr/>
        </p:nvSpPr>
        <p:spPr>
          <a:xfrm>
            <a:off x="212559" y="3454832"/>
            <a:ext cx="5674894" cy="1860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нормативов потребления холодной, горячей воды, водоотведения, отопления, подогрева воды для нужд горячего водоснабжения, минимального размера взноса на капитальный ремонт общего имущества в многоквартирном доме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DB1708C8-5EA9-FC9E-391D-F63D99A5F9C9}"/>
              </a:ext>
            </a:extLst>
          </p:cNvPr>
          <p:cNvSpPr txBox="1">
            <a:spLocks/>
          </p:cNvSpPr>
          <p:nvPr/>
        </p:nvSpPr>
        <p:spPr>
          <a:xfrm>
            <a:off x="6187782" y="3833554"/>
            <a:ext cx="3732462" cy="8687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жилищно-коммунального комплекса и энергетики ХМАО – Югры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88215B6-C777-FE7C-B754-BB18B1AB4825}"/>
              </a:ext>
            </a:extLst>
          </p:cNvPr>
          <p:cNvSpPr txBox="1">
            <a:spLocks/>
          </p:cNvSpPr>
          <p:nvPr/>
        </p:nvSpPr>
        <p:spPr>
          <a:xfrm>
            <a:off x="85820" y="5827386"/>
            <a:ext cx="5674894" cy="646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</a:t>
            </a:r>
          </a:p>
          <a:p>
            <a:pPr algn="ctr"/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нормативов накопления ТКО </a:t>
            </a:r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5D3C51F8-9C50-DA62-B99D-250EA0C32354}"/>
              </a:ext>
            </a:extLst>
          </p:cNvPr>
          <p:cNvSpPr txBox="1">
            <a:spLocks/>
          </p:cNvSpPr>
          <p:nvPr/>
        </p:nvSpPr>
        <p:spPr>
          <a:xfrm>
            <a:off x="6187782" y="5599373"/>
            <a:ext cx="3590397" cy="1046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промышленности ХМАО – Югры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id="{F604982D-340D-86BF-6F3B-AA83D01732EC}"/>
              </a:ext>
            </a:extLst>
          </p:cNvPr>
          <p:cNvSpPr/>
          <p:nvPr/>
        </p:nvSpPr>
        <p:spPr>
          <a:xfrm>
            <a:off x="5905322" y="875427"/>
            <a:ext cx="541539" cy="24777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id="{C697FDCD-6F90-4B3A-E4C4-6A2BA7AD8D87}"/>
              </a:ext>
            </a:extLst>
          </p:cNvPr>
          <p:cNvSpPr/>
          <p:nvPr/>
        </p:nvSpPr>
        <p:spPr>
          <a:xfrm>
            <a:off x="5882898" y="2323996"/>
            <a:ext cx="541539" cy="22146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id="{D0DD4848-A41C-BB5C-281B-0C3A8DFFDDF7}"/>
              </a:ext>
            </a:extLst>
          </p:cNvPr>
          <p:cNvSpPr/>
          <p:nvPr/>
        </p:nvSpPr>
        <p:spPr>
          <a:xfrm>
            <a:off x="5824696" y="4165061"/>
            <a:ext cx="518449" cy="23090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75A839E4-BB7E-438D-686C-FD9C9E2F9B20}"/>
              </a:ext>
            </a:extLst>
          </p:cNvPr>
          <p:cNvSpPr/>
          <p:nvPr/>
        </p:nvSpPr>
        <p:spPr>
          <a:xfrm>
            <a:off x="5760714" y="6042527"/>
            <a:ext cx="573817" cy="21649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578164" y="259032"/>
            <a:ext cx="856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сайты</a:t>
            </a:r>
          </a:p>
        </p:txBody>
      </p:sp>
      <p:pic>
        <p:nvPicPr>
          <p:cNvPr id="2051" name="Рисунок 1" descr="http://qrcoder.ru/code/?https%3A%2F%2Frst.admhmao.ru%2Fdlya-grazhdan%2F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2124606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Рисунок 2" descr="http://qrcoder.ru/code/?https%3A%2F%2Fjsn.admhmao.ru%2Finformatsiya-dlya-naseleniya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605078"/>
            <a:ext cx="1401880" cy="1401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Рисунок 3" descr="http://qrcoder.ru/code/?https%3A%2F%2Fdepjkke.admhmao.ru%2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3680181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Рисунок 4" descr="http://qrcoder.ru/code/?https%3A%2F%2Fdepprom.admhmao.ru%2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5438" y="5258415"/>
            <a:ext cx="1409700" cy="140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93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7A565-E98F-7976-3CE1-E8553AAD6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701" y="-67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РСТ Югры осуществляет государственное регулирование тарифов в сферах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02E18FD3-3660-2CED-E9D5-EC3E57EA54A9}"/>
              </a:ext>
            </a:extLst>
          </p:cNvPr>
          <p:cNvSpPr txBox="1">
            <a:spLocks/>
          </p:cNvSpPr>
          <p:nvPr/>
        </p:nvSpPr>
        <p:spPr>
          <a:xfrm>
            <a:off x="-288283" y="1448098"/>
            <a:ext cx="4086726" cy="9617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теплоснабжение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2768F33-D79C-E380-CCB0-274C1DDEA419}"/>
              </a:ext>
            </a:extLst>
          </p:cNvPr>
          <p:cNvSpPr txBox="1">
            <a:spLocks/>
          </p:cNvSpPr>
          <p:nvPr/>
        </p:nvSpPr>
        <p:spPr>
          <a:xfrm>
            <a:off x="1091001" y="2006618"/>
            <a:ext cx="4086726" cy="1153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водоснабжение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0857B022-0C0F-1D9E-8133-4E16364517BD}"/>
              </a:ext>
            </a:extLst>
          </p:cNvPr>
          <p:cNvSpPr txBox="1">
            <a:spLocks/>
          </p:cNvSpPr>
          <p:nvPr/>
        </p:nvSpPr>
        <p:spPr>
          <a:xfrm>
            <a:off x="4734961" y="1671015"/>
            <a:ext cx="4086726" cy="576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водоотведение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8985B08-78D7-3742-B635-0887E4B0120E}"/>
              </a:ext>
            </a:extLst>
          </p:cNvPr>
          <p:cNvSpPr txBox="1">
            <a:spLocks/>
          </p:cNvSpPr>
          <p:nvPr/>
        </p:nvSpPr>
        <p:spPr>
          <a:xfrm>
            <a:off x="6778324" y="2882791"/>
            <a:ext cx="3743030" cy="7512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с твердыми коммунальными отходами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CFC0AAE5-0B45-BDEB-BC88-7F48BD1C5341}"/>
              </a:ext>
            </a:extLst>
          </p:cNvPr>
          <p:cNvSpPr/>
          <p:nvPr/>
        </p:nvSpPr>
        <p:spPr>
          <a:xfrm>
            <a:off x="1898983" y="1132087"/>
            <a:ext cx="256674" cy="47427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69302711-9EDC-000A-3C69-23DC66019C2C}"/>
              </a:ext>
            </a:extLst>
          </p:cNvPr>
          <p:cNvSpPr/>
          <p:nvPr/>
        </p:nvSpPr>
        <p:spPr>
          <a:xfrm>
            <a:off x="8530187" y="1132087"/>
            <a:ext cx="256674" cy="138929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FC9FA629-CBD9-6F16-EA40-3969544FB15C}"/>
              </a:ext>
            </a:extLst>
          </p:cNvPr>
          <p:cNvSpPr/>
          <p:nvPr/>
        </p:nvSpPr>
        <p:spPr>
          <a:xfrm>
            <a:off x="3286160" y="1101087"/>
            <a:ext cx="256674" cy="115327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8E2C45D9-046E-0A23-08F3-76D88220A593}"/>
              </a:ext>
            </a:extLst>
          </p:cNvPr>
          <p:cNvSpPr/>
          <p:nvPr/>
        </p:nvSpPr>
        <p:spPr>
          <a:xfrm>
            <a:off x="6649987" y="1113731"/>
            <a:ext cx="256674" cy="55740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92768F33-D79C-E380-CCB0-274C1DDEA419}"/>
              </a:ext>
            </a:extLst>
          </p:cNvPr>
          <p:cNvSpPr txBox="1">
            <a:spLocks/>
          </p:cNvSpPr>
          <p:nvPr/>
        </p:nvSpPr>
        <p:spPr>
          <a:xfrm>
            <a:off x="3134364" y="2791991"/>
            <a:ext cx="4086726" cy="768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газоснабжение</a:t>
            </a: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082B6E3F-BA63-1131-746E-95F1FE0843AF}"/>
              </a:ext>
            </a:extLst>
          </p:cNvPr>
          <p:cNvSpPr/>
          <p:nvPr/>
        </p:nvSpPr>
        <p:spPr>
          <a:xfrm>
            <a:off x="4997446" y="1053324"/>
            <a:ext cx="256674" cy="1887441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875363BB-160A-2D43-BE70-AA068DF010B9}"/>
              </a:ext>
            </a:extLst>
          </p:cNvPr>
          <p:cNvSpPr txBox="1">
            <a:spLocks/>
          </p:cNvSpPr>
          <p:nvPr/>
        </p:nvSpPr>
        <p:spPr>
          <a:xfrm>
            <a:off x="598054" y="3933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энергетическая комиссия Тюменской области, ХМАО– Югры, ЯНАО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78F51975-4800-E36B-72DE-3EA656B7345C}"/>
              </a:ext>
            </a:extLst>
          </p:cNvPr>
          <p:cNvSpPr txBox="1">
            <a:spLocks/>
          </p:cNvSpPr>
          <p:nvPr/>
        </p:nvSpPr>
        <p:spPr>
          <a:xfrm>
            <a:off x="3538179" y="5649473"/>
            <a:ext cx="4086726" cy="585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электроснабжение</a:t>
            </a: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id="{6CAD1F2B-7F63-5B84-302B-DC18F1ED147F}"/>
              </a:ext>
            </a:extLst>
          </p:cNvPr>
          <p:cNvSpPr/>
          <p:nvPr/>
        </p:nvSpPr>
        <p:spPr>
          <a:xfrm>
            <a:off x="5275174" y="5066194"/>
            <a:ext cx="256674" cy="66722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" descr="http://qrcoder.ru/code/?https%3A%2F%2Feiashmao.admhmao.ru%2Flk%2Fru_5_86%2F%3Fpublic_token%3DNjFkMWE5ODgtOTUxZS00NGFlLTk2ZGUtNTczOGVlYTA3OTU4O2FuYWx5dGljcw%3D%3D%23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8916" y="1798111"/>
            <a:ext cx="1634012" cy="163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0170369" y="369228"/>
            <a:ext cx="1813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тарифных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 РСТ Югры </a:t>
            </a:r>
          </a:p>
        </p:txBody>
      </p:sp>
      <p:pic>
        <p:nvPicPr>
          <p:cNvPr id="1026" name="Рисунок 1" descr="http://qrcoder.ru/code/?https%3A%2F%2Frec.admtyumen.ru%2F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6222" y="4903773"/>
            <a:ext cx="1667799" cy="1667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0747785" y="446838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РЭК</a:t>
            </a:r>
          </a:p>
        </p:txBody>
      </p:sp>
    </p:spTree>
    <p:extLst>
      <p:ext uri="{BB962C8B-B14F-4D97-AF65-F5344CB8AC3E}">
        <p14:creationId xmlns:p14="http://schemas.microsoft.com/office/powerpoint/2010/main" val="67535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CA8F0-22C2-6088-4FFE-2F5FF4EFE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55C7F82-F5D5-68AC-75C6-A257CC5EF5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038300"/>
              </p:ext>
            </p:extLst>
          </p:nvPr>
        </p:nvGraphicFramePr>
        <p:xfrm>
          <a:off x="1" y="0"/>
          <a:ext cx="12051101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F99127FA-BF82-3B67-2850-AB8E53592BC4}"/>
              </a:ext>
            </a:extLst>
          </p:cNvPr>
          <p:cNvSpPr txBox="1">
            <a:spLocks/>
          </p:cNvSpPr>
          <p:nvPr/>
        </p:nvSpPr>
        <p:spPr>
          <a:xfrm>
            <a:off x="92366" y="701965"/>
            <a:ext cx="6705598" cy="5356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загрузки основных производственных фондов;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объема реализации коммунальных ресурсов;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 топлива;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КПД эксплуатируемого оборудования;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автоматизации технологического процесса;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протяженности инженерных сетей;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утвержденной в установленном порядке инвестиционной программы модернизации и реконструкции коммунальных систем.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F411EB-151D-1C7D-6446-23F47B8CC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99233"/>
            <a:ext cx="6301509" cy="60469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тарифов зависит от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669E6B8-D1A5-BB20-6455-35A09373C36F}"/>
              </a:ext>
            </a:extLst>
          </p:cNvPr>
          <p:cNvSpPr txBox="1">
            <a:spLocks/>
          </p:cNvSpPr>
          <p:nvPr/>
        </p:nvSpPr>
        <p:spPr>
          <a:xfrm>
            <a:off x="6696363" y="612054"/>
            <a:ext cx="5495637" cy="1235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тарифов на коммунальные услуги обусловлено </a:t>
            </a:r>
          </a:p>
        </p:txBody>
      </p:sp>
    </p:spTree>
    <p:extLst>
      <p:ext uri="{BB962C8B-B14F-4D97-AF65-F5344CB8AC3E}">
        <p14:creationId xmlns:p14="http://schemas.microsoft.com/office/powerpoint/2010/main" val="158683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FA769-22C1-A135-AA55-4DADD9D60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F6D82-4FDE-BD08-F4FF-0C14EBC6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108" y="269508"/>
            <a:ext cx="5842577" cy="521322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Плановое увеличение тарифов произойдет с 1 июля 2025 года в пределах индексов изменения размера совокупной платы граждан за коммунальные услуги</a:t>
            </a:r>
            <a:b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</a:rPr>
            </a:br>
            <a:br>
              <a:rPr lang="ru-RU" sz="1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распоряжения Правительства Российской Федерации от 15.11.2024 № 3287-р максимальный рост платы за коммунальные услуги с 1 июля 2025 года во всех муниципальных образованиях автономного округа </a:t>
            </a:r>
            <a:r>
              <a:rPr lang="ru-RU" sz="1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должен превышать 9 %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 декабрю 2024 года)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1600" b="1" u="sng" dirty="0">
                <a:solidFill>
                  <a:schemeClr val="tx1">
                    <a:alpha val="66000"/>
                  </a:schemeClr>
                </a:solidFill>
                <a:latin typeface="Times New Roman" panose="02020603050405020304" pitchFamily="18" charset="0"/>
                <a:hlinkClick r:id="rId2" tooltip="https://admhmao.ru/dokumenty/pravovye-akty-gubernatora/postanovleniya/10877131/"/>
              </a:rPr>
              <a:t>https://admhmao.ru/dokumenty/pravovye-akty-gubernatora/postanovleniya/10877131/</a:t>
            </a:r>
            <a:r>
              <a:rPr lang="en-US" sz="1600" b="1" u="sng" dirty="0">
                <a:solidFill>
                  <a:schemeClr val="tx1">
                    <a:alpha val="66000"/>
                  </a:schemeClr>
                </a:solidFill>
                <a:latin typeface="Times New Roman" panose="02020603050405020304" pitchFamily="18" charset="0"/>
              </a:rPr>
              <a:t>).</a:t>
            </a:r>
            <a:r>
              <a:rPr lang="ru-RU" sz="1600" b="1" dirty="0">
                <a:solidFill>
                  <a:schemeClr val="tx1">
                    <a:alpha val="66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820537" y="5756576"/>
            <a:ext cx="10762741" cy="957836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платы за коммунальные услуги является доступным для населения Югры. В среднем по округу показатель отношения стоимости коммунальных услуг к среднедушевому доходу с июля 2025 года прогнозируется в размере 4,8%, не превышающем значение критерия доступности 8,6%.</a:t>
            </a:r>
            <a:br>
              <a:rPr lang="ru-RU" sz="1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dirty="0">
              <a:solidFill>
                <a:srgbClr val="7030A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599586" y="673767"/>
            <a:ext cx="3907857" cy="394635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888</a:t>
            </a:r>
          </a:p>
        </p:txBody>
      </p:sp>
      <p:sp>
        <p:nvSpPr>
          <p:cNvPr id="13" name="Овал 12"/>
          <p:cNvSpPr/>
          <p:nvPr/>
        </p:nvSpPr>
        <p:spPr>
          <a:xfrm>
            <a:off x="8627003" y="1686417"/>
            <a:ext cx="1988595" cy="19210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4,8%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0522500" y="1905062"/>
            <a:ext cx="87799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8,6%</a:t>
            </a:r>
          </a:p>
        </p:txBody>
      </p:sp>
      <p:pic>
        <p:nvPicPr>
          <p:cNvPr id="1036" name="Рисунок 2" descr="http://qrcoder.ru/code/?https%3A%2F%2Fadmhmao.ru%2Fdocuments%2Fpravovye-akty%2Fpostanovleniya-gubernatora%2F10877131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1" y="3727728"/>
            <a:ext cx="1957133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23469" y="3872568"/>
            <a:ext cx="51399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Постановление Губернатора автономного округа от 11.12.2023 № 185 (в ред. от 11.12.2024) «О предельных (максимальных) индексах изменения размера вносимой гражданами платы за коммунальные услуги в муниципальных  образованиях  Ханты-Мансийского автономного округа – Югры на 2024 – 2028 годы»</a:t>
            </a: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563402" y="4620124"/>
            <a:ext cx="3370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61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80473"/>
            <a:ext cx="9756452" cy="5667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 тарифов на электрическую энергию с 01.07.2025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5760" y="1010653"/>
            <a:ext cx="10924674" cy="3744227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Региональной энергетической комиссией Тюменской области, ХМАО – Югры, ЯНАО распоряжением от 28.11.2024 № 27 установлены тарифы на электрическую энергию для населения и приравненных к нему категорий потребителей по Тюменской области, Ханты-Мансийскому автономному округу – Югре и Ямало-Ненецкому автономному округу с ростом с 1 июля 2025 года в размере 12,5% (минимальный уровень) в рамках предельных уровней тарифов на электрическую энергию, поставляемую населению и приравненных к нему категорий потребителей, утвержденных приказом ФАС России от 11.10.2024 № 718/24 на 2025 год.</a:t>
            </a:r>
          </a:p>
          <a:p>
            <a:pPr algn="ctr"/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Югре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целях соблюдения установленных предельных индексов,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решение о дополнительной мере социальной поддержки потребителей коммунальной услуги по электроснабжению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территории централизованной зоны электроснабжения автономного округа.</a:t>
            </a:r>
          </a:p>
          <a:p>
            <a:pPr algn="ctr"/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децентрализованной зоне электроснабжения тарифы установлены с 01.07.2025 с ростом не выше 9,0%.</a:t>
            </a:r>
          </a:p>
          <a:p>
            <a:pPr algn="ctr"/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Население будет оплачивать электрическую энергию с учетом мер социальной поддержки.</a:t>
            </a:r>
            <a:r>
              <a:rPr lang="ru-RU" sz="1600" dirty="0"/>
              <a:t> 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меры социальной поддержки оформление и (или) представление гражданами документов не потребуется.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Фактический размер платы за электроснабжение, предъявляемый гражданам к оплате за июль – декабрь 2025 года, подлежит снижению исполнителями коммунальных услуг на величину предоставляемой меры социальной поддержки.</a:t>
            </a:r>
          </a:p>
          <a:p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2784" y="4556657"/>
            <a:ext cx="9529010" cy="923330"/>
          </a:xfrm>
          <a:prstGeom prst="rect">
            <a:avLst/>
          </a:prstGeom>
          <a:solidFill>
            <a:schemeClr val="accent1">
              <a:lumMod val="20000"/>
              <a:lumOff val="80000"/>
              <a:alpha val="6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Мера социальной поддержи будет распространятся на граждан, потребляющих электрическую энергию  в первом диапазоне объемов потребления, для которых плата за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коммунальную услугу начисляется по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одноставочному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тарифу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4837" y="5718423"/>
            <a:ext cx="2945331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6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дифференциации по зонам суток</a:t>
            </a:r>
          </a:p>
          <a:p>
            <a:pPr algn="ctr"/>
            <a:endParaRPr lang="ru-RU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4238" y="5718423"/>
            <a:ext cx="7902340" cy="923330"/>
          </a:xfrm>
          <a:prstGeom prst="rect">
            <a:avLst/>
          </a:prstGeom>
          <a:solidFill>
            <a:schemeClr val="accent1">
              <a:lumMod val="60000"/>
              <a:lumOff val="4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дифференциацией по зонам суток, в случае если объем потребления электрической энергии в ночной зоне превышает 40 % от ежемесячного объема потребления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6679933" y="5479987"/>
            <a:ext cx="269507" cy="23843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935705" y="5491795"/>
            <a:ext cx="324228" cy="22662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2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E79F6-0EE4-8AEC-DF6E-FF413698B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A6631-9FDE-7BC5-BE2B-45415B12D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008" y="258823"/>
            <a:ext cx="11665819" cy="111904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платы за коммунальные услуги рассчитывается по формуле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B14031A-6AD6-C9F0-2394-18DB567308BB}"/>
              </a:ext>
            </a:extLst>
          </p:cNvPr>
          <p:cNvGrpSpPr/>
          <p:nvPr/>
        </p:nvGrpSpPr>
        <p:grpSpPr bwMode="auto">
          <a:xfrm>
            <a:off x="702459" y="1666428"/>
            <a:ext cx="10787081" cy="4387080"/>
            <a:chOff x="58" y="119"/>
            <a:chExt cx="5716" cy="1984"/>
          </a:xfrm>
        </p:grpSpPr>
        <p:grpSp>
          <p:nvGrpSpPr>
            <p:cNvPr id="4" name="Группа 3">
              <a:extLst>
                <a:ext uri="{FF2B5EF4-FFF2-40B4-BE49-F238E27FC236}">
                  <a16:creationId xmlns:a16="http://schemas.microsoft.com/office/drawing/2014/main" id="{CAFCCE71-D200-B73A-BE85-E354B3133B9A}"/>
                </a:ext>
              </a:extLst>
            </p:cNvPr>
            <p:cNvGrpSpPr/>
            <p:nvPr/>
          </p:nvGrpSpPr>
          <p:grpSpPr bwMode="auto">
            <a:xfrm>
              <a:off x="58" y="684"/>
              <a:ext cx="4030" cy="705"/>
              <a:chOff x="58" y="684"/>
              <a:chExt cx="4030" cy="705"/>
            </a:xfrm>
          </p:grpSpPr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4A3F65F0-999C-12EB-BA16-A232406568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" y="684"/>
                <a:ext cx="1666" cy="705"/>
              </a:xfrm>
              <a:prstGeom prst="rect">
                <a:avLst/>
              </a:prstGeom>
              <a:solidFill>
                <a:srgbClr val="FFC000">
                  <a:alpha val="40000"/>
                </a:srgbClr>
              </a:solidFill>
              <a:ln w="63500" cmpd="dbl" algn="ctr">
                <a:solidFill>
                  <a:srgbClr val="FFC000"/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ru-RU" sz="2200" b="1" dirty="0">
                    <a:solidFill>
                      <a:srgbClr val="8064A2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Совокупный платеж за коммунальные услуги (КУ)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3CB1C7AE-06EA-8D0B-C9F1-C35BDA86B9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33" y="926"/>
                <a:ext cx="870" cy="387"/>
              </a:xfrm>
              <a:prstGeom prst="rect">
                <a:avLst/>
              </a:prstGeom>
              <a:solidFill>
                <a:srgbClr val="F2DBDB"/>
              </a:solidFill>
              <a:ln w="25400" cmpd="dbl">
                <a:solidFill>
                  <a:srgbClr val="C0504D"/>
                </a:solidFill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Т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(тариф)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3" name="Крест 12">
                <a:extLst>
                  <a:ext uri="{FF2B5EF4-FFF2-40B4-BE49-F238E27FC236}">
                    <a16:creationId xmlns:a16="http://schemas.microsoft.com/office/drawing/2014/main" id="{3376FC4A-0C0D-2488-FF1B-88C7A4E1AB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635143">
                <a:off x="3806" y="937"/>
                <a:ext cx="282" cy="280"/>
              </a:xfrm>
              <a:prstGeom prst="plus">
                <a:avLst>
                  <a:gd name="adj" fmla="val 40519"/>
                </a:avLst>
              </a:prstGeom>
              <a:solidFill>
                <a:schemeClr val="accent4"/>
              </a:solidFill>
              <a:ln>
                <a:solidFill>
                  <a:srgbClr val="F2F2F2"/>
                </a:solidFill>
              </a:ln>
              <a:effectLst>
                <a:outerShdw dist="28398" dir="3806097" algn="ctr" rotWithShape="0">
                  <a:srgbClr val="974706"/>
                </a:outerShdw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  <p:grpSp>
            <p:nvGrpSpPr>
              <p:cNvPr id="14" name="Группа 13">
                <a:extLst>
                  <a:ext uri="{FF2B5EF4-FFF2-40B4-BE49-F238E27FC236}">
                    <a16:creationId xmlns:a16="http://schemas.microsoft.com/office/drawing/2014/main" id="{7B385558-960F-1E5E-6AB4-7D06C53F6C73}"/>
                  </a:ext>
                </a:extLst>
              </p:cNvPr>
              <p:cNvGrpSpPr/>
              <p:nvPr/>
            </p:nvGrpSpPr>
            <p:grpSpPr bwMode="auto">
              <a:xfrm>
                <a:off x="2001" y="983"/>
                <a:ext cx="355" cy="195"/>
                <a:chOff x="2001" y="989"/>
                <a:chExt cx="355" cy="191"/>
              </a:xfrm>
            </p:grpSpPr>
            <p:sp>
              <p:nvSpPr>
                <p:cNvPr id="15" name="Прямоугольник 14">
                  <a:extLst>
                    <a:ext uri="{FF2B5EF4-FFF2-40B4-BE49-F238E27FC236}">
                      <a16:creationId xmlns:a16="http://schemas.microsoft.com/office/drawing/2014/main" id="{F1612A02-411D-C796-BA93-21D255B60F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2001" y="989"/>
                  <a:ext cx="355" cy="59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rgbClr val="F2F2F2"/>
                  </a:solidFill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rot="0">
                  <a:prstTxWarp prst="textNoShape">
                    <a:avLst/>
                  </a:prstTxWarp>
                  <a:noAutofit/>
                </a:bodyPr>
                <a:lstStyle/>
                <a:p>
                  <a:endParaRPr lang="ru-RU" sz="2200"/>
                </a:p>
              </p:txBody>
            </p:sp>
            <p:sp>
              <p:nvSpPr>
                <p:cNvPr id="16" name="Прямоугольник 15">
                  <a:extLst>
                    <a:ext uri="{FF2B5EF4-FFF2-40B4-BE49-F238E27FC236}">
                      <a16:creationId xmlns:a16="http://schemas.microsoft.com/office/drawing/2014/main" id="{3A5097FE-7427-EAF0-3D64-51BB2086BB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2001" y="1121"/>
                  <a:ext cx="355" cy="59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solidFill>
                    <a:srgbClr val="F2F2F2"/>
                  </a:solidFill>
                  <a:bevel/>
                </a:ln>
                <a:effectLst>
                  <a:outerShdw dist="28398" dir="3806097" algn="ctr" rotWithShape="0">
                    <a:srgbClr val="974706"/>
                  </a:outerShdw>
                </a:effectLst>
              </p:spPr>
              <p:txBody>
                <a:bodyPr rot="0">
                  <a:prstTxWarp prst="textNoShape">
                    <a:avLst/>
                  </a:prstTxWarp>
                  <a:noAutofit/>
                </a:bodyPr>
                <a:lstStyle/>
                <a:p>
                  <a:endParaRPr lang="ru-RU" sz="2200"/>
                </a:p>
              </p:txBody>
            </p:sp>
          </p:grpSp>
        </p:grpSp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id="{F4BDA45A-5F0F-E08D-E8A0-E78DEF63847E}"/>
                </a:ext>
              </a:extLst>
            </p:cNvPr>
            <p:cNvGrpSpPr/>
            <p:nvPr/>
          </p:nvGrpSpPr>
          <p:grpSpPr bwMode="auto">
            <a:xfrm>
              <a:off x="3350" y="119"/>
              <a:ext cx="2424" cy="1984"/>
              <a:chOff x="3350" y="119"/>
              <a:chExt cx="2424" cy="1984"/>
            </a:xfrm>
          </p:grpSpPr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3B515BCD-D0B6-CA42-D1EC-2A7CB97445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0" y="119"/>
                <a:ext cx="2386" cy="38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88000"/>
                </a:schemeClr>
              </a:solidFill>
              <a:ln w="25400" cmpd="dbl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buNone/>
                </a:pPr>
                <a:r>
                  <a:rPr lang="en-US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 </a:t>
                </a:r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(норматив потребления КУ, норматив накопления ТКО)</a:t>
                </a:r>
                <a:endParaRPr lang="ru-RU" sz="2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474BE26-78AC-B9F8-65C6-AACA4A6A8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9" y="1574"/>
                <a:ext cx="2405" cy="529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88000"/>
                </a:schemeClr>
              </a:solidFill>
              <a:ln w="25400" cmpd="dbl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en-US" sz="2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V </a:t>
                </a:r>
                <a:r>
                  <a:rPr lang="ru-RU" sz="2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(объем потребления коммунального ресурса по приборам учета)</a:t>
                </a:r>
                <a:endParaRPr lang="ru-RU" sz="2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C78E132D-5192-E259-4CEE-BCDB4A6B6B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3" y="913"/>
                <a:ext cx="1533" cy="332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B8CCE4"/>
                  </a:gs>
                </a:gsLst>
                <a:lin ang="5400000" scaled="1"/>
              </a:gradFill>
              <a:ln w="12700">
                <a:solidFill>
                  <a:schemeClr val="accent5">
                    <a:lumMod val="50000"/>
                  </a:schemeClr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243F60">
                    <a:alpha val="50000"/>
                  </a:srgbClr>
                </a:outerShdw>
              </a:effec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/>
                <a:r>
                  <a:rPr lang="ru-RU" sz="2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Объем потребления КУ</a:t>
                </a:r>
              </a:p>
            </p:txBody>
          </p:sp>
          <p:sp>
            <p:nvSpPr>
              <p:cNvPr id="9" name="Стрелка: вверх 8">
                <a:extLst>
                  <a:ext uri="{FF2B5EF4-FFF2-40B4-BE49-F238E27FC236}">
                    <a16:creationId xmlns:a16="http://schemas.microsoft.com/office/drawing/2014/main" id="{7379E8D0-F2D6-2F9D-2360-87C34E192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0" y="541"/>
                <a:ext cx="142" cy="369"/>
              </a:xfrm>
              <a:prstGeom prst="upArrow">
                <a:avLst>
                  <a:gd name="adj1" fmla="val 50000"/>
                  <a:gd name="adj2" fmla="val 60000"/>
                </a:avLst>
              </a:prstGeom>
              <a:solidFill>
                <a:schemeClr val="accent4"/>
              </a:solidFill>
              <a:ln w="127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sy="50000" kx="-2453608" rotWithShape="0">
                  <a:srgbClr val="B8CCE4">
                    <a:alpha val="50000"/>
                  </a:srgbClr>
                </a:outerShdw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  <p:sp>
            <p:nvSpPr>
              <p:cNvPr id="10" name="Стрелка: вниз 9">
                <a:extLst>
                  <a:ext uri="{FF2B5EF4-FFF2-40B4-BE49-F238E27FC236}">
                    <a16:creationId xmlns:a16="http://schemas.microsoft.com/office/drawing/2014/main" id="{F75BF6F5-5E1E-FE75-24C0-4AB9FEB366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2" y="1243"/>
                <a:ext cx="137" cy="313"/>
              </a:xfrm>
              <a:prstGeom prst="downArrow">
                <a:avLst>
                  <a:gd name="adj1" fmla="val 50000"/>
                  <a:gd name="adj2" fmla="val 55088"/>
                </a:avLst>
              </a:prstGeom>
              <a:solidFill>
                <a:schemeClr val="accent4"/>
              </a:solidFill>
              <a:ln w="12700">
                <a:solidFill>
                  <a:srgbClr val="F2F2F2"/>
                </a:solidFill>
                <a:miter lim="800000"/>
                <a:headEnd/>
                <a:tailEnd/>
              </a:ln>
              <a:effectLst>
                <a:outerShdw sy="50000" kx="-2453608" rotWithShape="0">
                  <a:srgbClr val="B8CCE4">
                    <a:alpha val="50000"/>
                  </a:srgbClr>
                </a:outerShdw>
                <a:reflection stA="0" endPos="65000" dist="50800" dir="5400000" sy="-100000" algn="bl" rotWithShape="0"/>
              </a:effectLst>
            </p:spPr>
            <p:txBody>
              <a:bodyPr rot="0">
                <a:prstTxWarp prst="textNoShape">
                  <a:avLst/>
                </a:prstTxWarp>
                <a:noAutofit/>
              </a:bodyPr>
              <a:lstStyle/>
              <a:p>
                <a:endParaRPr lang="ru-RU" sz="2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6412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12C46-3D17-EFD0-1BA1-0FB578159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5FAA85-3822-BB5D-4C9D-8667F9843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150" y="1657927"/>
            <a:ext cx="4667741" cy="507076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AEB519F-A3B6-554E-9562-D776A78FF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756" y="3372842"/>
            <a:ext cx="5943600" cy="324802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6AAB3-DD95-F3AA-EDD1-4BA78A6B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7855"/>
            <a:ext cx="12192000" cy="11453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выполнить примерный расчет платы позволяет</a:t>
            </a:r>
            <a:b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«Калькулятор коммунальных платежей для граждан»</a:t>
            </a:r>
            <a:b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(размещен на сайте РСТ Югры)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1" descr="http://qrcoder.ru/code/?https%3A%2F%2Feias.fas.gov.ru%2Fcalc_ku%2F%2386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55" y="1413163"/>
            <a:ext cx="1554323" cy="1554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229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2206</TotalTime>
  <Words>1953</Words>
  <Application>Microsoft Office PowerPoint</Application>
  <PresentationFormat>Широкоэкранный</PresentationFormat>
  <Paragraphs>304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Грань</vt:lpstr>
      <vt:lpstr>   Информация по вопросам ценообразования, формирования тарифов и порядка расчета платы за коммунальные услуги и услуги, касающиеся обслуживания жилищного фонда и причинах ее роста в 2025 году </vt:lpstr>
      <vt:lpstr>Презентация PowerPoint</vt:lpstr>
      <vt:lpstr>Контроль расчета размера платы за содержание и ремонт жилого помещения, определения размера и внесения платы за коммунальные услуги</vt:lpstr>
      <vt:lpstr>РСТ Югры осуществляет государственное регулирование тарифов в сферах</vt:lpstr>
      <vt:lpstr>Величина тарифов зависит от</vt:lpstr>
      <vt:lpstr>Плановое увеличение тарифов произойдет с 1 июля 2025 года в пределах индексов изменения размера совокупной платы граждан за коммунальные услуги  На основании распоряжения Правительства Российской Федерации от 15.11.2024 № 3287-р максимальный рост платы за коммунальные услуги с 1 июля 2025 года во всех муниципальных образованиях автономного округа не должен превышать 9 % (к декабрю 2024 года) (https://admhmao.ru/dokumenty/pravovye-akty-gubernatora/postanovleniya/10877131/).         </vt:lpstr>
      <vt:lpstr>Рост тарифов на электрическую энергию с 01.07.2025</vt:lpstr>
      <vt:lpstr>Величина платы за коммунальные услуги рассчитывается по формуле</vt:lpstr>
      <vt:lpstr>Самостоятельно выполнить примерный расчет платы позволяет «Калькулятор коммунальных платежей для граждан» (размещен на сайте РСТ Югры)</vt:lpstr>
      <vt:lpstr>Самостоятельное определение роста платы за коммунальные услуги  с 1 июля 2025 года по 31 декабря 2025 года для сравнения с установленным пределом</vt:lpstr>
      <vt:lpstr>Пример расчета изменения размера платы  за коммунальные услуги (при наличии приборов учета)  в случае, когда выбран способ управления управляющей организацией, ТСЖ,  жилищным или иным специализированным кооперативом </vt:lpstr>
      <vt:lpstr>Пример расчета изменения размера платы  за коммунальные услуги (при наличии приборов учета)  в случае, когда выбран способ управления управляющей организацией, ТСЖ,  жилищным или иным специализированным кооперативом </vt:lpstr>
      <vt:lpstr>Если при одинаковом наборе коммунальных услуг и сопоставимых объемах потребления, рост платы за коммунальные услуги превысит, установленное постановлением Губернатора Югры № 185 изменение размера платы за коммунальные услуги, необходимо обратиться в свою Управляющую компанию, либо ТСЖ за разъяснениями. </vt:lpstr>
      <vt:lpstr>Повышение тарифов в Югре сопровождается социальной защитой граждан с низким уровнем доходов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по вопросам ценообразования, формирования тарифов и порядка расчета платы за коммунальные услуги и услуги, касающиеся обслуживания жилищного фонда и причинах ее роста в 2025 году</dc:title>
  <dc:creator>Aleksandra Medvedeva</dc:creator>
  <cp:lastModifiedBy>Ягодка Юлия Викторовна</cp:lastModifiedBy>
  <cp:revision>126</cp:revision>
  <cp:lastPrinted>2025-06-23T09:00:05Z</cp:lastPrinted>
  <dcterms:created xsi:type="dcterms:W3CDTF">2025-06-05T08:39:02Z</dcterms:created>
  <dcterms:modified xsi:type="dcterms:W3CDTF">2025-07-02T05:31:47Z</dcterms:modified>
</cp:coreProperties>
</file>