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89"/>
  </p:notesMasterIdLst>
  <p:sldIdLst>
    <p:sldId id="256" r:id="rId2"/>
    <p:sldId id="282" r:id="rId3"/>
    <p:sldId id="283" r:id="rId4"/>
    <p:sldId id="284" r:id="rId5"/>
    <p:sldId id="287" r:id="rId6"/>
    <p:sldId id="288" r:id="rId7"/>
    <p:sldId id="289" r:id="rId8"/>
    <p:sldId id="290" r:id="rId9"/>
    <p:sldId id="369" r:id="rId10"/>
    <p:sldId id="356" r:id="rId11"/>
    <p:sldId id="316" r:id="rId12"/>
    <p:sldId id="317" r:id="rId13"/>
    <p:sldId id="318" r:id="rId14"/>
    <p:sldId id="319" r:id="rId15"/>
    <p:sldId id="371" r:id="rId16"/>
    <p:sldId id="320" r:id="rId17"/>
    <p:sldId id="321" r:id="rId18"/>
    <p:sldId id="322" r:id="rId19"/>
    <p:sldId id="323" r:id="rId20"/>
    <p:sldId id="324" r:id="rId21"/>
    <p:sldId id="325" r:id="rId22"/>
    <p:sldId id="370" r:id="rId23"/>
    <p:sldId id="302" r:id="rId24"/>
    <p:sldId id="303" r:id="rId25"/>
    <p:sldId id="363" r:id="rId26"/>
    <p:sldId id="304" r:id="rId27"/>
    <p:sldId id="267" r:id="rId28"/>
    <p:sldId id="307" r:id="rId29"/>
    <p:sldId id="308" r:id="rId30"/>
    <p:sldId id="309" r:id="rId31"/>
    <p:sldId id="310" r:id="rId32"/>
    <p:sldId id="311" r:id="rId33"/>
    <p:sldId id="312" r:id="rId34"/>
    <p:sldId id="366" r:id="rId35"/>
    <p:sldId id="313" r:id="rId36"/>
    <p:sldId id="314" r:id="rId37"/>
    <p:sldId id="315" r:id="rId38"/>
    <p:sldId id="368" r:id="rId39"/>
    <p:sldId id="285" r:id="rId40"/>
    <p:sldId id="266" r:id="rId41"/>
    <p:sldId id="306" r:id="rId42"/>
    <p:sldId id="269" r:id="rId43"/>
    <p:sldId id="271" r:id="rId44"/>
    <p:sldId id="270" r:id="rId45"/>
    <p:sldId id="277" r:id="rId46"/>
    <p:sldId id="326" r:id="rId47"/>
    <p:sldId id="357" r:id="rId48"/>
    <p:sldId id="327" r:id="rId49"/>
    <p:sldId id="328" r:id="rId50"/>
    <p:sldId id="298" r:id="rId51"/>
    <p:sldId id="297" r:id="rId52"/>
    <p:sldId id="331" r:id="rId53"/>
    <p:sldId id="359" r:id="rId54"/>
    <p:sldId id="295" r:id="rId55"/>
    <p:sldId id="334" r:id="rId56"/>
    <p:sldId id="335" r:id="rId57"/>
    <p:sldId id="332" r:id="rId58"/>
    <p:sldId id="337" r:id="rId59"/>
    <p:sldId id="361" r:id="rId60"/>
    <p:sldId id="333" r:id="rId61"/>
    <p:sldId id="296" r:id="rId62"/>
    <p:sldId id="330" r:id="rId63"/>
    <p:sldId id="336" r:id="rId64"/>
    <p:sldId id="300" r:id="rId65"/>
    <p:sldId id="301" r:id="rId66"/>
    <p:sldId id="360" r:id="rId67"/>
    <p:sldId id="338" r:id="rId68"/>
    <p:sldId id="339" r:id="rId69"/>
    <p:sldId id="362" r:id="rId70"/>
    <p:sldId id="342" r:id="rId71"/>
    <p:sldId id="343" r:id="rId72"/>
    <p:sldId id="340" r:id="rId73"/>
    <p:sldId id="341" r:id="rId74"/>
    <p:sldId id="344" r:id="rId75"/>
    <p:sldId id="364" r:id="rId76"/>
    <p:sldId id="345" r:id="rId77"/>
    <p:sldId id="346" r:id="rId78"/>
    <p:sldId id="347" r:id="rId79"/>
    <p:sldId id="348" r:id="rId80"/>
    <p:sldId id="349" r:id="rId81"/>
    <p:sldId id="365" r:id="rId82"/>
    <p:sldId id="350" r:id="rId83"/>
    <p:sldId id="351" r:id="rId84"/>
    <p:sldId id="352" r:id="rId85"/>
    <p:sldId id="355" r:id="rId86"/>
    <p:sldId id="367" r:id="rId87"/>
    <p:sldId id="280" r:id="rId88"/>
  </p:sldIdLst>
  <p:sldSz cx="9361488" cy="6858000"/>
  <p:notesSz cx="6797675" cy="98742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5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11" autoAdjust="0"/>
    <p:restoredTop sz="94675" autoAdjust="0"/>
  </p:normalViewPr>
  <p:slideViewPr>
    <p:cSldViewPr>
      <p:cViewPr varScale="1">
        <p:scale>
          <a:sx n="103" d="100"/>
          <a:sy n="103" d="100"/>
        </p:scale>
        <p:origin x="-1056" y="-90"/>
      </p:cViewPr>
      <p:guideLst>
        <p:guide orient="horz" pos="2160"/>
        <p:guide pos="295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4CF8AD-F581-4466-9B21-A01A1BF11186}" type="datetimeFigureOut">
              <a:rPr lang="ru-RU" smtClean="0"/>
              <a:t>20.03.2017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73125" y="741363"/>
            <a:ext cx="5051425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690269"/>
            <a:ext cx="5438140" cy="44434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C38211-DE53-411D-B0D6-CBB2D4993A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52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73125" y="741363"/>
            <a:ext cx="5051425" cy="37020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C38211-DE53-411D-B0D6-CBB2D4993A8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29362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73125" y="741363"/>
            <a:ext cx="5051425" cy="37020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C38211-DE53-411D-B0D6-CBB2D4993A8B}" type="slidenum">
              <a:rPr lang="ru-RU" smtClean="0"/>
              <a:t>63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66850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73125" y="741363"/>
            <a:ext cx="5051425" cy="37020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C38211-DE53-411D-B0D6-CBB2D4993A8B}" type="slidenum">
              <a:rPr lang="ru-RU" smtClean="0"/>
              <a:t>73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66850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73125" y="741363"/>
            <a:ext cx="5051425" cy="37020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C38211-DE53-411D-B0D6-CBB2D4993A8B}" type="slidenum">
              <a:rPr lang="ru-RU" smtClean="0"/>
              <a:t>79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66850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73125" y="741363"/>
            <a:ext cx="5051425" cy="37020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C38211-DE53-411D-B0D6-CBB2D4993A8B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66850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73125" y="741363"/>
            <a:ext cx="5051425" cy="37020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C38211-DE53-411D-B0D6-CBB2D4993A8B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66850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73125" y="741363"/>
            <a:ext cx="5051425" cy="37020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C38211-DE53-411D-B0D6-CBB2D4993A8B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66850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73125" y="741363"/>
            <a:ext cx="5051425" cy="37020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C38211-DE53-411D-B0D6-CBB2D4993A8B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66850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73125" y="741363"/>
            <a:ext cx="5051425" cy="37020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C38211-DE53-411D-B0D6-CBB2D4993A8B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66850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73125" y="741363"/>
            <a:ext cx="5051425" cy="37020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C38211-DE53-411D-B0D6-CBB2D4993A8B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66850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73125" y="741363"/>
            <a:ext cx="5051425" cy="37020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C38211-DE53-411D-B0D6-CBB2D4993A8B}" type="slidenum">
              <a:rPr lang="ru-RU" smtClean="0"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66850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73125" y="741363"/>
            <a:ext cx="5051425" cy="37020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C38211-DE53-411D-B0D6-CBB2D4993A8B}" type="slidenum">
              <a:rPr lang="ru-RU" smtClean="0"/>
              <a:t>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6685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1" y="6705600"/>
            <a:ext cx="9361488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9205465" y="3048"/>
            <a:ext cx="156023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1" y="0"/>
            <a:ext cx="156023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1" y="0"/>
            <a:ext cx="9361488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49785" y="6391666"/>
            <a:ext cx="9043197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404224" y="2819400"/>
            <a:ext cx="6553042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76AB0-7CCE-4F60-BF18-0352893C0204}" type="datetimeFigureOut">
              <a:rPr lang="ru-RU" smtClean="0"/>
              <a:t>20.03.2017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59148" y="2420112"/>
            <a:ext cx="9043197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6026" y="152400"/>
            <a:ext cx="9043197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Овал 12"/>
          <p:cNvSpPr/>
          <p:nvPr/>
        </p:nvSpPr>
        <p:spPr>
          <a:xfrm>
            <a:off x="4368697" y="2115312"/>
            <a:ext cx="624099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4465431" y="2209801"/>
            <a:ext cx="430628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446710" y="2199460"/>
            <a:ext cx="468074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8E6E0AF-A964-416D-9338-6DED4732483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702115" y="381000"/>
            <a:ext cx="7957266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76AB0-7CCE-4F60-BF18-0352893C0204}" type="datetimeFigureOut">
              <a:rPr lang="ru-RU" smtClean="0"/>
              <a:t>20.03.2017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6E0AF-A964-416D-9338-6DED4732483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1" y="6705600"/>
            <a:ext cx="9361488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7177143" y="0"/>
            <a:ext cx="2184349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1" y="0"/>
            <a:ext cx="9361488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1" y="0"/>
            <a:ext cx="156023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49785" y="6391666"/>
            <a:ext cx="9043197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6026" y="155449"/>
            <a:ext cx="9043197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4191769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7002396" y="2925763"/>
            <a:ext cx="624099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7099130" y="3020252"/>
            <a:ext cx="430628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80408" y="3009911"/>
            <a:ext cx="468074" cy="441325"/>
          </a:xfrm>
        </p:spPr>
        <p:txBody>
          <a:bodyPr/>
          <a:lstStyle/>
          <a:p>
            <a:fld id="{78E6E0AF-A964-416D-9338-6DED4732483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12053" y="304800"/>
            <a:ext cx="6709066" cy="5821366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76AB0-7CCE-4F60-BF18-0352893C0204}" type="datetimeFigureOut">
              <a:rPr lang="ru-RU" smtClean="0"/>
              <a:t>20.03.2017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567205" y="304811"/>
            <a:ext cx="1482236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76AB0-7CCE-4F60-BF18-0352893C0204}" type="datetimeFigureOut">
              <a:rPr lang="ru-RU" smtClean="0"/>
              <a:t>20.03.2017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465433" y="1026382"/>
            <a:ext cx="468074" cy="441325"/>
          </a:xfrm>
        </p:spPr>
        <p:txBody>
          <a:bodyPr/>
          <a:lstStyle/>
          <a:p>
            <a:fld id="{78E6E0AF-A964-416D-9338-6DED4732483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308930" y="1527048"/>
            <a:ext cx="8706185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1" y="0"/>
            <a:ext cx="156023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1" y="6705600"/>
            <a:ext cx="9361488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1" y="0"/>
            <a:ext cx="9361488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9205465" y="19050"/>
            <a:ext cx="156023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56026" y="2286000"/>
            <a:ext cx="9043197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9148" y="142352"/>
            <a:ext cx="9043197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00975" y="2743201"/>
            <a:ext cx="663430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9785" y="6391666"/>
            <a:ext cx="9043197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56026" y="152400"/>
            <a:ext cx="9043197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76AB0-7CCE-4F60-BF18-0352893C0204}" type="datetimeFigureOut">
              <a:rPr lang="ru-RU" smtClean="0"/>
              <a:t>20.03.2017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56026" y="2438400"/>
            <a:ext cx="9043197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4368697" y="2115312"/>
            <a:ext cx="624099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4465431" y="2209801"/>
            <a:ext cx="430628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446710" y="2199460"/>
            <a:ext cx="468074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8E6E0AF-A964-416D-9338-6DED4732483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9496" y="533401"/>
            <a:ext cx="7957266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8930" y="228600"/>
            <a:ext cx="8737389" cy="75895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928944" y="6409944"/>
            <a:ext cx="3117376" cy="365760"/>
          </a:xfrm>
        </p:spPr>
        <p:txBody>
          <a:bodyPr/>
          <a:lstStyle/>
          <a:p>
            <a:fld id="{02A76AB0-7CCE-4F60-BF18-0352893C0204}" type="datetimeFigureOut">
              <a:rPr lang="ru-RU" smtClean="0"/>
              <a:t>20.03.2017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6E0AF-A964-416D-9338-6DED4732483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4671616" y="1575655"/>
            <a:ext cx="9135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бъект 9"/>
          <p:cNvSpPr>
            <a:spLocks noGrp="1"/>
          </p:cNvSpPr>
          <p:nvPr>
            <p:ph sz="half" idx="1"/>
          </p:nvPr>
        </p:nvSpPr>
        <p:spPr>
          <a:xfrm>
            <a:off x="308931" y="1371600"/>
            <a:ext cx="4134659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Объект 11"/>
          <p:cNvSpPr>
            <a:spLocks noGrp="1"/>
          </p:cNvSpPr>
          <p:nvPr>
            <p:ph sz="half" idx="2"/>
          </p:nvPr>
        </p:nvSpPr>
        <p:spPr>
          <a:xfrm>
            <a:off x="4914783" y="1371600"/>
            <a:ext cx="4134659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4680745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white">
          <a:xfrm>
            <a:off x="1" y="0"/>
            <a:ext cx="9361488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" y="6705600"/>
            <a:ext cx="9361488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white">
          <a:xfrm>
            <a:off x="1" y="0"/>
            <a:ext cx="156023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white">
          <a:xfrm>
            <a:off x="9205465" y="0"/>
            <a:ext cx="156023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156026" y="1371600"/>
            <a:ext cx="9043197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9395" y="6391656"/>
            <a:ext cx="9043197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8931" y="1524000"/>
            <a:ext cx="4136284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05296" y="1524001"/>
            <a:ext cx="4137907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76AB0-7CCE-4F60-BF18-0352893C0204}" type="datetimeFigureOut">
              <a:rPr lang="ru-RU" smtClean="0"/>
              <a:t>20.03.2017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051" y="6409944"/>
            <a:ext cx="3666583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56026" y="1280160"/>
            <a:ext cx="9043197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156026" y="155449"/>
            <a:ext cx="9043197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Объект 23"/>
          <p:cNvSpPr>
            <a:spLocks noGrp="1"/>
          </p:cNvSpPr>
          <p:nvPr>
            <p:ph sz="quarter" idx="2"/>
          </p:nvPr>
        </p:nvSpPr>
        <p:spPr>
          <a:xfrm>
            <a:off x="308930" y="2471383"/>
            <a:ext cx="4137778" cy="3818404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Объект 25"/>
          <p:cNvSpPr>
            <a:spLocks noGrp="1"/>
          </p:cNvSpPr>
          <p:nvPr>
            <p:ph sz="quarter" idx="4"/>
          </p:nvPr>
        </p:nvSpPr>
        <p:spPr>
          <a:xfrm>
            <a:off x="4914783" y="2471384"/>
            <a:ext cx="4134659" cy="382219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Овал 24"/>
          <p:cNvSpPr/>
          <p:nvPr/>
        </p:nvSpPr>
        <p:spPr>
          <a:xfrm>
            <a:off x="4368697" y="956036"/>
            <a:ext cx="624099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Овал 26"/>
          <p:cNvSpPr/>
          <p:nvPr/>
        </p:nvSpPr>
        <p:spPr>
          <a:xfrm>
            <a:off x="4465431" y="1050524"/>
            <a:ext cx="430628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446710" y="1042426"/>
            <a:ext cx="468074" cy="441325"/>
          </a:xfrm>
        </p:spPr>
        <p:txBody>
          <a:bodyPr/>
          <a:lstStyle>
            <a:lvl1pPr algn="ctr">
              <a:defRPr/>
            </a:lvl1pPr>
          </a:lstStyle>
          <a:p>
            <a:fld id="{78E6E0AF-A964-416D-9338-6DED47324830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76AB0-7CCE-4F60-BF18-0352893C0204}" type="datetimeFigureOut">
              <a:rPr lang="ru-RU" smtClean="0"/>
              <a:t>20.03.2017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446710" y="1036030"/>
            <a:ext cx="468074" cy="441325"/>
          </a:xfrm>
        </p:spPr>
        <p:txBody>
          <a:bodyPr/>
          <a:lstStyle/>
          <a:p>
            <a:fld id="{78E6E0AF-A964-416D-9338-6DED4732483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1" y="6705600"/>
            <a:ext cx="9361488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1" y="0"/>
            <a:ext cx="9361488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9205465" y="0"/>
            <a:ext cx="156023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1" y="0"/>
            <a:ext cx="156023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49785" y="6391666"/>
            <a:ext cx="9043197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56026" y="158496"/>
            <a:ext cx="9043197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76AB0-7CCE-4F60-BF18-0352893C0204}" type="datetimeFigureOut">
              <a:rPr lang="ru-RU" smtClean="0"/>
              <a:t>20.03.2017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368697" y="6324600"/>
            <a:ext cx="624099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8E6E0AF-A964-416D-9338-6DED4732483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156026" y="152400"/>
            <a:ext cx="9043197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1" y="6705600"/>
            <a:ext cx="9361488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9205465" y="0"/>
            <a:ext cx="156023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1" y="0"/>
            <a:ext cx="9361488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1" y="0"/>
            <a:ext cx="156023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156026" y="609600"/>
            <a:ext cx="2808446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0065" y="914400"/>
            <a:ext cx="2418384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90065" y="1981208"/>
            <a:ext cx="2418384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6026" y="152400"/>
            <a:ext cx="9043197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56026" y="533400"/>
            <a:ext cx="9043197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Объект 19"/>
          <p:cNvSpPr>
            <a:spLocks noGrp="1"/>
          </p:cNvSpPr>
          <p:nvPr>
            <p:ph sz="quarter" idx="1"/>
          </p:nvPr>
        </p:nvSpPr>
        <p:spPr>
          <a:xfrm>
            <a:off x="3198508" y="685800"/>
            <a:ext cx="5772918" cy="5410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1326214" y="228600"/>
            <a:ext cx="624099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1422948" y="323088"/>
            <a:ext cx="430628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04226" y="312748"/>
            <a:ext cx="468074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8E6E0AF-A964-416D-9338-6DED47324830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52906" y="6388395"/>
            <a:ext cx="9043197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76AB0-7CCE-4F60-BF18-0352893C0204}" type="datetimeFigureOut">
              <a:rPr lang="ru-RU" smtClean="0"/>
              <a:t>20.03.2017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8933" y="6410848"/>
            <a:ext cx="3463751" cy="365760"/>
          </a:xfrm>
        </p:spPr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ая соединительная линия 20"/>
          <p:cNvSpPr>
            <a:spLocks noChangeShapeType="1"/>
          </p:cNvSpPr>
          <p:nvPr/>
        </p:nvSpPr>
        <p:spPr bwMode="auto">
          <a:xfrm>
            <a:off x="156026" y="533400"/>
            <a:ext cx="9043197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" y="6705600"/>
            <a:ext cx="9361488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9205465" y="0"/>
            <a:ext cx="156023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1" y="0"/>
            <a:ext cx="9361488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1" y="0"/>
            <a:ext cx="156023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56026" y="152400"/>
            <a:ext cx="9043197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156026" y="609600"/>
            <a:ext cx="2808446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6026" y="155449"/>
            <a:ext cx="9043197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Овал 11"/>
          <p:cNvSpPr/>
          <p:nvPr/>
        </p:nvSpPr>
        <p:spPr>
          <a:xfrm>
            <a:off x="1326214" y="228600"/>
            <a:ext cx="624099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1422948" y="323088"/>
            <a:ext cx="430628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04226" y="312748"/>
            <a:ext cx="468074" cy="441325"/>
          </a:xfrm>
        </p:spPr>
        <p:txBody>
          <a:bodyPr/>
          <a:lstStyle/>
          <a:p>
            <a:fld id="{78E6E0AF-A964-416D-9338-6DED4732483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71740" y="5029200"/>
            <a:ext cx="6006956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71740" y="609600"/>
            <a:ext cx="6006956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90068" y="990600"/>
            <a:ext cx="2496395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152906" y="6388395"/>
            <a:ext cx="9043197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925822" y="6404984"/>
            <a:ext cx="3117376" cy="365760"/>
          </a:xfrm>
        </p:spPr>
        <p:txBody>
          <a:bodyPr/>
          <a:lstStyle/>
          <a:p>
            <a:fld id="{02A76AB0-7CCE-4F60-BF18-0352893C0204}" type="datetimeFigureOut">
              <a:rPr lang="ru-RU" smtClean="0"/>
              <a:t>20.03.2017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8930" y="6410848"/>
            <a:ext cx="3669705" cy="36576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1" y="6705600"/>
            <a:ext cx="9361488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1" y="10"/>
            <a:ext cx="9361488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1" y="0"/>
            <a:ext cx="156023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9205465" y="0"/>
            <a:ext cx="156023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52906" y="6388395"/>
            <a:ext cx="9043197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928944" y="6404984"/>
            <a:ext cx="3117376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02A76AB0-7CCE-4F60-BF18-0352893C0204}" type="datetimeFigureOut">
              <a:rPr lang="ru-RU" smtClean="0"/>
              <a:t>20.03.2017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051" y="6410848"/>
            <a:ext cx="3666583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6026" y="155449"/>
            <a:ext cx="9043197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6026" y="1276743"/>
            <a:ext cx="9043197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4368697" y="956036"/>
            <a:ext cx="624099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4465431" y="1050524"/>
            <a:ext cx="430628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446710" y="1040184"/>
            <a:ext cx="468074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8E6E0AF-A964-416D-9338-6DED47324830}" type="slidenum">
              <a:rPr lang="ru-RU" smtClean="0"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08930" y="228600"/>
            <a:ext cx="8737389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08930" y="1524000"/>
            <a:ext cx="8737389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jpg"/><Relationship Id="rId4" Type="http://schemas.openxmlformats.org/officeDocument/2006/relationships/image" Target="../media/image92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0.jp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jpe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/>
                </a14:imgProps>
              </a:ext>
            </a:extLst>
          </a:blip>
          <a:srcRect/>
          <a:stretch>
            <a:fillRect t="-5000" b="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4536728" y="5229200"/>
            <a:ext cx="4536504" cy="576063"/>
          </a:xfrm>
        </p:spPr>
        <p:txBody>
          <a:bodyPr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r"/>
            <a:r>
              <a:rPr lang="ru-RU" sz="1400" cap="none" spc="0" dirty="0" smtClean="0">
                <a:ln/>
                <a:solidFill>
                  <a:schemeClr val="tx1"/>
                </a:solidFill>
              </a:rPr>
              <a:t>Территории населенных пунктов, </a:t>
            </a:r>
          </a:p>
          <a:p>
            <a:pPr algn="r"/>
            <a:r>
              <a:rPr lang="ru-RU" sz="1400" cap="none" spc="0" dirty="0">
                <a:ln/>
                <a:solidFill>
                  <a:schemeClr val="tx1"/>
                </a:solidFill>
              </a:rPr>
              <a:t>в</a:t>
            </a:r>
            <a:r>
              <a:rPr lang="ru-RU" sz="1400" cap="none" spc="0" dirty="0" smtClean="0">
                <a:ln/>
                <a:solidFill>
                  <a:schemeClr val="tx1"/>
                </a:solidFill>
              </a:rPr>
              <a:t>ходящих в состав Белоярского района</a:t>
            </a:r>
            <a:endParaRPr lang="ru-RU" sz="1400" cap="none" spc="0" dirty="0">
              <a:ln/>
              <a:solidFill>
                <a:schemeClr val="tx1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20304" y="476672"/>
            <a:ext cx="7957266" cy="15240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Формирование комфортной среды мест массового отдыха и дворовых территорий</a:t>
            </a:r>
            <a:endParaRPr lang="ru-RU" b="1" dirty="0"/>
          </a:p>
        </p:txBody>
      </p:sp>
      <p:sp>
        <p:nvSpPr>
          <p:cNvPr id="7" name="Текст 5"/>
          <p:cNvSpPr txBox="1">
            <a:spLocks/>
          </p:cNvSpPr>
          <p:nvPr/>
        </p:nvSpPr>
        <p:spPr>
          <a:xfrm>
            <a:off x="7993112" y="5978464"/>
            <a:ext cx="1080120" cy="288032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1600" b="1" kern="1200" cap="all" spc="2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None/>
              <a:defRPr kumimoji="0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None/>
              <a:defRPr kumimoji="0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70000"/>
              </a:lnSpc>
            </a:pPr>
            <a:r>
              <a:rPr lang="ru-RU" sz="1000" dirty="0" smtClean="0"/>
              <a:t>2017 </a:t>
            </a:r>
            <a:r>
              <a:rPr lang="ru-RU" sz="1000" cap="none" dirty="0" smtClean="0"/>
              <a:t>год</a:t>
            </a:r>
            <a:endParaRPr lang="ru-RU" sz="1000" cap="none" dirty="0"/>
          </a:p>
        </p:txBody>
      </p:sp>
    </p:spTree>
    <p:extLst>
      <p:ext uri="{BB962C8B-B14F-4D97-AF65-F5344CB8AC3E}">
        <p14:creationId xmlns:p14="http://schemas.microsoft.com/office/powerpoint/2010/main" val="75560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4241" y="160586"/>
            <a:ext cx="9073009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835379" y="140550"/>
            <a:ext cx="569073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Стоимость и перечень работ</a:t>
            </a:r>
            <a:endParaRPr lang="ru-RU" sz="20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5631969"/>
              </p:ext>
            </p:extLst>
          </p:nvPr>
        </p:nvGraphicFramePr>
        <p:xfrm>
          <a:off x="288257" y="692696"/>
          <a:ext cx="8784976" cy="18220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04056"/>
                <a:gridCol w="1860601"/>
                <a:gridCol w="2364657"/>
                <a:gridCol w="797384"/>
                <a:gridCol w="879872"/>
                <a:gridCol w="1298285"/>
                <a:gridCol w="1080121"/>
              </a:tblGrid>
              <a:tr h="5040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</a:rPr>
                        <a:t>№ </a:t>
                      </a:r>
                      <a:endParaRPr lang="ru-RU" sz="1100" dirty="0" smtClean="0"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</a:rPr>
                        <a:t>п</a:t>
                      </a:r>
                      <a:r>
                        <a:rPr lang="ru-RU" sz="1100" dirty="0">
                          <a:effectLst/>
                          <a:latin typeface="+mn-lt"/>
                        </a:rPr>
                        <a:t>. п.</a:t>
                      </a:r>
                      <a:endParaRPr lang="ru-RU" sz="11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</a:rPr>
                        <a:t>Наименование работы</a:t>
                      </a:r>
                      <a:endParaRPr lang="ru-RU" sz="11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n-lt"/>
                        </a:rPr>
                        <a:t>Ед. изм.</a:t>
                      </a:r>
                      <a:endParaRPr lang="ru-RU" sz="11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n-lt"/>
                        </a:rPr>
                        <a:t>кол-во</a:t>
                      </a:r>
                      <a:endParaRPr lang="ru-RU" sz="11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</a:rPr>
                        <a:t>стоимость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(руб.)</a:t>
                      </a:r>
                      <a:endParaRPr lang="ru-RU" sz="11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n-lt"/>
                        </a:rPr>
                        <a:t>срок исполнения</a:t>
                      </a:r>
                      <a:endParaRPr lang="ru-RU" sz="11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299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</a:rPr>
                        <a:t>1</a:t>
                      </a:r>
                      <a:endParaRPr lang="ru-RU" sz="11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</a:rPr>
                        <a:t>Набережная</a:t>
                      </a:r>
                      <a:endParaRPr lang="ru-RU" sz="11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</a:rPr>
                        <a:t>Отсыпка </a:t>
                      </a:r>
                      <a:r>
                        <a:rPr lang="ru-RU" sz="1100" dirty="0">
                          <a:effectLst/>
                          <a:latin typeface="+mn-lt"/>
                        </a:rPr>
                        <a:t>территории</a:t>
                      </a:r>
                      <a:endParaRPr lang="ru-RU" sz="11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n-lt"/>
                        </a:rPr>
                        <a:t>м3</a:t>
                      </a:r>
                      <a:endParaRPr lang="ru-RU" sz="11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n-lt"/>
                        </a:rPr>
                        <a:t>24 200</a:t>
                      </a:r>
                      <a:endParaRPr lang="ru-RU" sz="11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n-lt"/>
                        </a:rPr>
                        <a:t>10 810 851,00</a:t>
                      </a:r>
                      <a:endParaRPr lang="ru-RU" sz="11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</a:rPr>
                        <a:t>01.10.2017 </a:t>
                      </a:r>
                      <a:r>
                        <a:rPr lang="ru-RU" sz="1100" dirty="0">
                          <a:effectLst/>
                          <a:latin typeface="+mn-lt"/>
                        </a:rPr>
                        <a:t>г.</a:t>
                      </a:r>
                      <a:endParaRPr lang="ru-RU" sz="11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290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n-lt"/>
                        </a:rPr>
                        <a:t>2</a:t>
                      </a:r>
                      <a:endParaRPr lang="ru-RU" sz="11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</a:rPr>
                        <a:t>Строительство городской сцены</a:t>
                      </a:r>
                      <a:endParaRPr lang="ru-RU" sz="11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</a:rPr>
                        <a:t>м2</a:t>
                      </a:r>
                      <a:endParaRPr lang="ru-RU" sz="11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</a:rPr>
                        <a:t>530</a:t>
                      </a:r>
                      <a:endParaRPr lang="ru-RU" sz="11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n-lt"/>
                        </a:rPr>
                        <a:t>18 285 000,00</a:t>
                      </a:r>
                      <a:endParaRPr lang="ru-RU" sz="11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290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n-lt"/>
                        </a:rPr>
                        <a:t>3</a:t>
                      </a:r>
                      <a:endParaRPr lang="ru-RU" sz="11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</a:rPr>
                        <a:t>Строительство пешеходного моста</a:t>
                      </a:r>
                      <a:endParaRPr lang="ru-RU" sz="11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  <a:latin typeface="+mn-lt"/>
                        </a:rPr>
                        <a:t>м.п</a:t>
                      </a:r>
                      <a:r>
                        <a:rPr lang="ru-RU" sz="1100" dirty="0">
                          <a:effectLst/>
                          <a:latin typeface="+mn-lt"/>
                        </a:rPr>
                        <a:t>. моста</a:t>
                      </a:r>
                      <a:endParaRPr lang="ru-RU" sz="11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</a:rPr>
                        <a:t>60</a:t>
                      </a:r>
                      <a:endParaRPr lang="ru-RU" sz="11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</a:rPr>
                        <a:t>25 000 000,00</a:t>
                      </a:r>
                      <a:endParaRPr lang="ru-RU" sz="11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99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dirty="0"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dirty="0"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+mn-lt"/>
                        </a:rPr>
                        <a:t>ИТОГО</a:t>
                      </a:r>
                      <a:endParaRPr lang="ru-RU" sz="12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1200" b="1" dirty="0"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200" b="1" dirty="0"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+mn-lt"/>
                        </a:rPr>
                        <a:t>54 095 851,00</a:t>
                      </a:r>
                      <a:endParaRPr lang="ru-RU" sz="12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2783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1" b="9892"/>
          <a:stretch/>
        </p:blipFill>
        <p:spPr>
          <a:xfrm>
            <a:off x="1186199" y="2780928"/>
            <a:ext cx="6989092" cy="3543301"/>
          </a:xfrm>
          <a:prstGeom prst="rect">
            <a:avLst/>
          </a:prstGeom>
          <a:effectLst>
            <a:softEdge rad="469900"/>
          </a:effectLst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702115" y="1052736"/>
            <a:ext cx="7957266" cy="1080864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Устройство парковой территории </a:t>
            </a:r>
            <a:br>
              <a:rPr lang="ru-RU" sz="3200" b="1" dirty="0" smtClean="0"/>
            </a:br>
            <a:r>
              <a:rPr lang="ru-RU" sz="3200" b="1" dirty="0" smtClean="0"/>
              <a:t>в </a:t>
            </a:r>
            <a:r>
              <a:rPr lang="ru-RU" sz="3200" b="1" dirty="0" err="1" smtClean="0"/>
              <a:t>мкр</a:t>
            </a:r>
            <a:r>
              <a:rPr lang="ru-RU" sz="3200" b="1" dirty="0" smtClean="0"/>
              <a:t>. 2 п. </a:t>
            </a:r>
            <a:r>
              <a:rPr lang="ru-RU" sz="3200" b="1" dirty="0" err="1" smtClean="0"/>
              <a:t>Верхнеказымский</a:t>
            </a:r>
            <a:endParaRPr lang="ru-RU" sz="3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44241" y="160586"/>
            <a:ext cx="9073009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840984" y="6381327"/>
            <a:ext cx="2197164" cy="300267"/>
          </a:xfrm>
          <a:prstGeom prst="rect">
            <a:avLst/>
          </a:prstGeom>
        </p:spPr>
        <p:txBody>
          <a:bodyPr vert="horz" rtlCol="0" anchor="b" anchorCtr="0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100" b="1" dirty="0" smtClean="0">
                <a:solidFill>
                  <a:schemeClr val="bg1"/>
                </a:solidFill>
              </a:rPr>
              <a:t>ООО «АС «АРС – Проект»</a:t>
            </a:r>
            <a:endParaRPr lang="ru-RU" sz="11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367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3"/>
          <p:cNvSpPr>
            <a:spLocks noGrp="1"/>
          </p:cNvSpPr>
          <p:nvPr>
            <p:ph type="body" sz="half" idx="2"/>
          </p:nvPr>
        </p:nvSpPr>
        <p:spPr>
          <a:xfrm>
            <a:off x="216248" y="908720"/>
            <a:ext cx="2736304" cy="3168352"/>
          </a:xfrm>
        </p:spPr>
        <p:txBody>
          <a:bodyPr>
            <a:noAutofit/>
          </a:bodyPr>
          <a:lstStyle/>
          <a:p>
            <a:pPr indent="268288" algn="just"/>
            <a:r>
              <a:rPr lang="ru-RU" dirty="0" smtClean="0"/>
              <a:t>Планируемая парковая территория находится                 в восточной части                     п. </a:t>
            </a:r>
            <a:r>
              <a:rPr lang="ru-RU" dirty="0" err="1" smtClean="0"/>
              <a:t>Верхнеказымский</a:t>
            </a:r>
            <a:r>
              <a:rPr lang="ru-RU" dirty="0" smtClean="0"/>
              <a:t>. </a:t>
            </a:r>
          </a:p>
          <a:p>
            <a:pPr indent="360363" algn="just"/>
            <a:r>
              <a:rPr lang="ru-RU" dirty="0" smtClean="0"/>
              <a:t>Площадь </a:t>
            </a:r>
            <a:r>
              <a:rPr lang="ru-RU" dirty="0"/>
              <a:t>территории </a:t>
            </a:r>
            <a:r>
              <a:rPr lang="ru-RU" dirty="0" smtClean="0"/>
              <a:t>составляет 7 700 </a:t>
            </a:r>
            <a:r>
              <a:rPr lang="ru-RU" dirty="0" err="1"/>
              <a:t>кв.м</a:t>
            </a:r>
            <a:r>
              <a:rPr lang="ru-RU" dirty="0"/>
              <a:t>.</a:t>
            </a:r>
          </a:p>
          <a:p>
            <a:pPr indent="360363" algn="just"/>
            <a:r>
              <a:rPr lang="ru-RU" dirty="0" smtClean="0"/>
              <a:t>Данная территория представлена объектами жилого, торгового и досугового назначения.</a:t>
            </a:r>
            <a:endParaRPr lang="ru-RU" sz="17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087" y="692696"/>
            <a:ext cx="5490610" cy="43924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6" name="Объект 2"/>
          <p:cNvSpPr txBox="1">
            <a:spLocks/>
          </p:cNvSpPr>
          <p:nvPr/>
        </p:nvSpPr>
        <p:spPr>
          <a:xfrm>
            <a:off x="4034918" y="5415423"/>
            <a:ext cx="3528392" cy="342802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 2"/>
              <a:buNone/>
            </a:pPr>
            <a:r>
              <a:rPr lang="ru-RU" sz="1600" dirty="0" smtClean="0"/>
              <a:t>-  </a:t>
            </a:r>
            <a:r>
              <a:rPr lang="ru-RU" sz="1600" dirty="0"/>
              <a:t>т</a:t>
            </a:r>
            <a:r>
              <a:rPr lang="ru-RU" sz="1600" dirty="0" smtClean="0"/>
              <a:t>ерритория микрорайона</a:t>
            </a:r>
            <a:endParaRPr lang="ru-RU" sz="1600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3347237" y="5415423"/>
            <a:ext cx="687680" cy="342802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4034918" y="5902974"/>
            <a:ext cx="3528392" cy="342802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 2"/>
              <a:buNone/>
            </a:pPr>
            <a:r>
              <a:rPr lang="ru-RU" sz="1600" dirty="0" smtClean="0"/>
              <a:t>-  благоустраиваемая территория</a:t>
            </a:r>
            <a:endParaRPr lang="ru-RU" sz="1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347237" y="5902974"/>
            <a:ext cx="687680" cy="342802"/>
          </a:xfrm>
          <a:prstGeom prst="rect">
            <a:avLst/>
          </a:prstGeom>
          <a:pattFill prst="wdUpDiag">
            <a:fgClr>
              <a:srgbClr val="0045D0"/>
            </a:fgClr>
            <a:bgClr>
              <a:schemeClr val="bg1"/>
            </a:bgClr>
          </a:pattFill>
          <a:ln w="28575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6840984" y="6381327"/>
            <a:ext cx="2197164" cy="300267"/>
          </a:xfrm>
          <a:prstGeom prst="rect">
            <a:avLst/>
          </a:prstGeom>
        </p:spPr>
        <p:txBody>
          <a:bodyPr vert="horz" rtlCol="0" anchor="b" anchorCtr="0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100" b="1" dirty="0" smtClean="0">
                <a:solidFill>
                  <a:schemeClr val="bg1"/>
                </a:solidFill>
              </a:rPr>
              <a:t>ООО «АС «АРС – Проект»</a:t>
            </a:r>
            <a:endParaRPr lang="ru-RU" sz="11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124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1" b="10303"/>
          <a:stretch/>
        </p:blipFill>
        <p:spPr>
          <a:xfrm>
            <a:off x="3528616" y="692696"/>
            <a:ext cx="4896544" cy="5539150"/>
          </a:xfrm>
        </p:spPr>
      </p:pic>
      <p:sp>
        <p:nvSpPr>
          <p:cNvPr id="2" name="Прямоугольник 1"/>
          <p:cNvSpPr/>
          <p:nvPr/>
        </p:nvSpPr>
        <p:spPr>
          <a:xfrm>
            <a:off x="8713192" y="4725144"/>
            <a:ext cx="432048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бъект 3"/>
          <p:cNvSpPr>
            <a:spLocks noGrp="1"/>
          </p:cNvSpPr>
          <p:nvPr>
            <p:ph type="body" sz="half" idx="2"/>
          </p:nvPr>
        </p:nvSpPr>
        <p:spPr>
          <a:xfrm>
            <a:off x="216249" y="1124745"/>
            <a:ext cx="2664296" cy="5256584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dirty="0"/>
              <a:t>Проектом благоустройства выделено </a:t>
            </a:r>
            <a:r>
              <a:rPr lang="ru-RU" dirty="0" smtClean="0"/>
              <a:t>4 зоны:</a:t>
            </a:r>
            <a:endParaRPr lang="ru-RU" dirty="0"/>
          </a:p>
          <a:p>
            <a:pPr marL="285750" indent="-285750">
              <a:spcBef>
                <a:spcPts val="0"/>
              </a:spcBef>
              <a:buClr>
                <a:schemeClr val="bg1"/>
              </a:buClr>
              <a:buFont typeface="Wingdings" pitchFamily="2" charset="2"/>
              <a:buChar char="q"/>
            </a:pPr>
            <a:r>
              <a:rPr lang="ru-RU" dirty="0"/>
              <a:t>Зона массового пребывания людей</a:t>
            </a:r>
          </a:p>
          <a:p>
            <a:pPr marL="285750" indent="-285750">
              <a:spcBef>
                <a:spcPts val="0"/>
              </a:spcBef>
              <a:buClr>
                <a:schemeClr val="bg1"/>
              </a:buClr>
              <a:buFont typeface="Wingdings" pitchFamily="2" charset="2"/>
              <a:buChar char="q"/>
            </a:pPr>
            <a:r>
              <a:rPr lang="ru-RU" dirty="0" smtClean="0"/>
              <a:t>Спортивная </a:t>
            </a:r>
            <a:r>
              <a:rPr lang="ru-RU" dirty="0"/>
              <a:t>зона</a:t>
            </a:r>
          </a:p>
          <a:p>
            <a:pPr marL="285750" indent="-285750">
              <a:spcBef>
                <a:spcPts val="0"/>
              </a:spcBef>
              <a:buClr>
                <a:schemeClr val="bg1"/>
              </a:buClr>
              <a:buFont typeface="Wingdings" pitchFamily="2" charset="2"/>
              <a:buChar char="q"/>
            </a:pPr>
            <a:r>
              <a:rPr lang="ru-RU" dirty="0"/>
              <a:t>Игровая зона</a:t>
            </a:r>
          </a:p>
          <a:p>
            <a:pPr marL="285750" indent="-285750">
              <a:spcBef>
                <a:spcPts val="0"/>
              </a:spcBef>
              <a:buClr>
                <a:schemeClr val="bg1"/>
              </a:buClr>
              <a:buFont typeface="Wingdings" pitchFamily="2" charset="2"/>
              <a:buChar char="q"/>
            </a:pPr>
            <a:r>
              <a:rPr lang="ru-RU" dirty="0"/>
              <a:t>Тихая зона</a:t>
            </a:r>
          </a:p>
          <a:p>
            <a:pPr indent="268288"/>
            <a:r>
              <a:rPr lang="ru-RU" dirty="0" smtClean="0"/>
              <a:t>Предусматривается устройство удобных пешеходных связей, установка уличного освещения, малых архитектурных форм.</a:t>
            </a:r>
            <a:endParaRPr lang="ru-RU" dirty="0"/>
          </a:p>
          <a:p>
            <a:pPr marL="0" indent="0">
              <a:buNone/>
            </a:pPr>
            <a:endParaRPr lang="ru-RU" sz="1700" dirty="0"/>
          </a:p>
        </p:txBody>
      </p:sp>
      <p:grpSp>
        <p:nvGrpSpPr>
          <p:cNvPr id="6" name="Группа 5"/>
          <p:cNvGrpSpPr/>
          <p:nvPr/>
        </p:nvGrpSpPr>
        <p:grpSpPr>
          <a:xfrm>
            <a:off x="3071485" y="1523511"/>
            <a:ext cx="2199895" cy="1404542"/>
            <a:chOff x="4969176" y="960024"/>
            <a:chExt cx="2056464" cy="897467"/>
          </a:xfrm>
        </p:grpSpPr>
        <p:sp>
          <p:nvSpPr>
            <p:cNvPr id="7" name="Полилиния 6"/>
            <p:cNvSpPr/>
            <p:nvPr/>
          </p:nvSpPr>
          <p:spPr>
            <a:xfrm>
              <a:off x="5052060" y="984769"/>
              <a:ext cx="1973580" cy="872722"/>
            </a:xfrm>
            <a:custGeom>
              <a:avLst/>
              <a:gdLst>
                <a:gd name="connsiteX0" fmla="*/ 1325880 w 1973580"/>
                <a:gd name="connsiteY0" fmla="*/ 266700 h 845820"/>
                <a:gd name="connsiteX1" fmla="*/ 0 w 1973580"/>
                <a:gd name="connsiteY1" fmla="*/ 266700 h 845820"/>
                <a:gd name="connsiteX2" fmla="*/ 0 w 1973580"/>
                <a:gd name="connsiteY2" fmla="*/ 0 h 845820"/>
                <a:gd name="connsiteX3" fmla="*/ 1325880 w 1973580"/>
                <a:gd name="connsiteY3" fmla="*/ 0 h 845820"/>
                <a:gd name="connsiteX4" fmla="*/ 1325880 w 1973580"/>
                <a:gd name="connsiteY4" fmla="*/ 190500 h 845820"/>
                <a:gd name="connsiteX5" fmla="*/ 1973580 w 1973580"/>
                <a:gd name="connsiteY5" fmla="*/ 845820 h 845820"/>
                <a:gd name="connsiteX6" fmla="*/ 1325880 w 1973580"/>
                <a:gd name="connsiteY6" fmla="*/ 266700 h 845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73580" h="845820">
                  <a:moveTo>
                    <a:pt x="1325880" y="266700"/>
                  </a:moveTo>
                  <a:lnTo>
                    <a:pt x="0" y="266700"/>
                  </a:lnTo>
                  <a:lnTo>
                    <a:pt x="0" y="0"/>
                  </a:lnTo>
                  <a:lnTo>
                    <a:pt x="1325880" y="0"/>
                  </a:lnTo>
                  <a:lnTo>
                    <a:pt x="1325880" y="190500"/>
                  </a:lnTo>
                  <a:lnTo>
                    <a:pt x="1973580" y="845820"/>
                  </a:lnTo>
                  <a:lnTo>
                    <a:pt x="1325880" y="26670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Объект 2"/>
            <p:cNvSpPr txBox="1">
              <a:spLocks/>
            </p:cNvSpPr>
            <p:nvPr/>
          </p:nvSpPr>
          <p:spPr>
            <a:xfrm>
              <a:off x="4969176" y="960024"/>
              <a:ext cx="1483118" cy="287770"/>
            </a:xfrm>
            <a:prstGeom prst="rect">
              <a:avLst/>
            </a:prstGeom>
            <a:noFill/>
          </p:spPr>
          <p:txBody>
            <a:bodyPr vert="horz">
              <a:noAutofit/>
            </a:bodyPr>
            <a:lstStyle>
              <a:lvl1pPr marL="274320" indent="-27432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/>
                <a:buChar char=""/>
                <a:defRPr kumimoji="0"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40" indent="-27432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/>
                <a:buChar char=""/>
                <a:defRPr kumimoji="0" sz="2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822960" indent="-22860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SzPct val="75000"/>
                <a:buFont typeface="Wingdings 2"/>
                <a:buChar char="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97280" indent="-228600" algn="l" rtl="0" eaLnBrk="1" latinLnBrk="0" hangingPunct="1">
                <a:spcBef>
                  <a:spcPct val="20000"/>
                </a:spcBef>
                <a:buClr>
                  <a:schemeClr val="accent4"/>
                </a:buClr>
                <a:buSzPct val="70000"/>
                <a:buFont typeface="Wingdings"/>
                <a:buChar char=""/>
                <a:defRPr kumimoji="0"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371600" indent="-228600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FontTx/>
                <a:buChar char="•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645920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80000"/>
                <a:buFont typeface="Wingdings 2"/>
                <a:buChar char="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20240" indent="-182880" algn="l" rtl="0" eaLnBrk="1" latinLnBrk="0" hangingPunct="1">
                <a:spcBef>
                  <a:spcPct val="20000"/>
                </a:spcBef>
                <a:buClr>
                  <a:schemeClr val="accent1">
                    <a:shade val="75000"/>
                  </a:schemeClr>
                </a:buClr>
                <a:buSzPct val="90000"/>
                <a:buChar char="•"/>
                <a:defRPr kumimoji="0"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03120" indent="-182880" algn="l" rtl="0" eaLnBrk="1" latinLnBrk="0" hangingPunct="1">
                <a:spcBef>
                  <a:spcPct val="20000"/>
                </a:spcBef>
                <a:buClr>
                  <a:schemeClr val="accent4">
                    <a:shade val="75000"/>
                  </a:schemeClr>
                </a:buClr>
                <a:buChar char="•"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377440" indent="-182880" algn="l" rtl="0" eaLnBrk="1" latinLnBrk="0" hangingPunct="1">
                <a:spcBef>
                  <a:spcPct val="20000"/>
                </a:spcBef>
                <a:buClr>
                  <a:schemeClr val="accent2">
                    <a:shade val="75000"/>
                  </a:schemeClr>
                </a:buClr>
                <a:buSzPct val="90000"/>
                <a:buChar char="•"/>
                <a:defRPr kumimoji="0" sz="1400" kern="1200" cap="all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Wingdings 2"/>
                <a:buNone/>
              </a:pPr>
              <a:r>
                <a:rPr lang="ru-RU" sz="1200" b="1" dirty="0" smtClean="0"/>
                <a:t>Зона массового пребывания </a:t>
              </a:r>
              <a:endParaRPr lang="ru-RU" sz="1200" b="1" dirty="0"/>
            </a:p>
          </p:txBody>
        </p:sp>
      </p:grpSp>
      <p:grpSp>
        <p:nvGrpSpPr>
          <p:cNvPr id="9" name="Группа 8"/>
          <p:cNvGrpSpPr/>
          <p:nvPr/>
        </p:nvGrpSpPr>
        <p:grpSpPr>
          <a:xfrm flipV="1">
            <a:off x="6560252" y="1844980"/>
            <a:ext cx="2440972" cy="800325"/>
            <a:chOff x="6160655" y="3074920"/>
            <a:chExt cx="1976473" cy="713859"/>
          </a:xfrm>
        </p:grpSpPr>
        <p:sp>
          <p:nvSpPr>
            <p:cNvPr id="10" name="Полилиния 9"/>
            <p:cNvSpPr/>
            <p:nvPr/>
          </p:nvSpPr>
          <p:spPr>
            <a:xfrm>
              <a:off x="6160655" y="3074920"/>
              <a:ext cx="1904466" cy="711989"/>
            </a:xfrm>
            <a:custGeom>
              <a:avLst/>
              <a:gdLst>
                <a:gd name="connsiteX0" fmla="*/ 0 w 1727200"/>
                <a:gd name="connsiteY0" fmla="*/ 0 h 738909"/>
                <a:gd name="connsiteX1" fmla="*/ 600363 w 1727200"/>
                <a:gd name="connsiteY1" fmla="*/ 738909 h 738909"/>
                <a:gd name="connsiteX2" fmla="*/ 1727200 w 1727200"/>
                <a:gd name="connsiteY2" fmla="*/ 738909 h 738909"/>
                <a:gd name="connsiteX3" fmla="*/ 1727200 w 1727200"/>
                <a:gd name="connsiteY3" fmla="*/ 461818 h 738909"/>
                <a:gd name="connsiteX4" fmla="*/ 600363 w 1727200"/>
                <a:gd name="connsiteY4" fmla="*/ 461818 h 738909"/>
                <a:gd name="connsiteX5" fmla="*/ 600363 w 1727200"/>
                <a:gd name="connsiteY5" fmla="*/ 618836 h 738909"/>
                <a:gd name="connsiteX6" fmla="*/ 0 w 1727200"/>
                <a:gd name="connsiteY6" fmla="*/ 0 h 738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27200" h="738909">
                  <a:moveTo>
                    <a:pt x="0" y="0"/>
                  </a:moveTo>
                  <a:lnTo>
                    <a:pt x="600363" y="738909"/>
                  </a:lnTo>
                  <a:lnTo>
                    <a:pt x="1727200" y="738909"/>
                  </a:lnTo>
                  <a:lnTo>
                    <a:pt x="1727200" y="461818"/>
                  </a:lnTo>
                  <a:lnTo>
                    <a:pt x="600363" y="461818"/>
                  </a:lnTo>
                  <a:lnTo>
                    <a:pt x="600363" y="6188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Объект 2"/>
            <p:cNvSpPr txBox="1">
              <a:spLocks/>
            </p:cNvSpPr>
            <p:nvPr/>
          </p:nvSpPr>
          <p:spPr>
            <a:xfrm rot="10800000">
              <a:off x="6763932" y="3501008"/>
              <a:ext cx="1373196" cy="287771"/>
            </a:xfrm>
            <a:prstGeom prst="rect">
              <a:avLst/>
            </a:prstGeom>
            <a:noFill/>
          </p:spPr>
          <p:txBody>
            <a:bodyPr vert="horz">
              <a:noAutofit/>
            </a:bodyPr>
            <a:lstStyle>
              <a:lvl1pPr marL="274320" indent="-27432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/>
                <a:buChar char=""/>
                <a:defRPr kumimoji="0"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40" indent="-27432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/>
                <a:buChar char=""/>
                <a:defRPr kumimoji="0" sz="2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822960" indent="-22860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SzPct val="75000"/>
                <a:buFont typeface="Wingdings 2"/>
                <a:buChar char="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97280" indent="-228600" algn="l" rtl="0" eaLnBrk="1" latinLnBrk="0" hangingPunct="1">
                <a:spcBef>
                  <a:spcPct val="20000"/>
                </a:spcBef>
                <a:buClr>
                  <a:schemeClr val="accent4"/>
                </a:buClr>
                <a:buSzPct val="70000"/>
                <a:buFont typeface="Wingdings"/>
                <a:buChar char=""/>
                <a:defRPr kumimoji="0"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371600" indent="-228600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FontTx/>
                <a:buChar char="•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645920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80000"/>
                <a:buFont typeface="Wingdings 2"/>
                <a:buChar char="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20240" indent="-182880" algn="l" rtl="0" eaLnBrk="1" latinLnBrk="0" hangingPunct="1">
                <a:spcBef>
                  <a:spcPct val="20000"/>
                </a:spcBef>
                <a:buClr>
                  <a:schemeClr val="accent1">
                    <a:shade val="75000"/>
                  </a:schemeClr>
                </a:buClr>
                <a:buSzPct val="90000"/>
                <a:buChar char="•"/>
                <a:defRPr kumimoji="0"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03120" indent="-182880" algn="l" rtl="0" eaLnBrk="1" latinLnBrk="0" hangingPunct="1">
                <a:spcBef>
                  <a:spcPct val="20000"/>
                </a:spcBef>
                <a:buClr>
                  <a:schemeClr val="accent4">
                    <a:shade val="75000"/>
                  </a:schemeClr>
                </a:buClr>
                <a:buChar char="•"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377440" indent="-182880" algn="l" rtl="0" eaLnBrk="1" latinLnBrk="0" hangingPunct="1">
                <a:spcBef>
                  <a:spcPct val="20000"/>
                </a:spcBef>
                <a:buClr>
                  <a:schemeClr val="accent2">
                    <a:shade val="75000"/>
                  </a:schemeClr>
                </a:buClr>
                <a:buSzPct val="90000"/>
                <a:buChar char="•"/>
                <a:defRPr kumimoji="0" sz="1400" kern="1200" cap="all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Wingdings 2"/>
                <a:buNone/>
              </a:pPr>
              <a:r>
                <a:rPr lang="ru-RU" sz="1200" b="1" dirty="0" smtClean="0"/>
                <a:t>Спортивная зона</a:t>
              </a:r>
              <a:endParaRPr lang="ru-RU" sz="1200" b="1" dirty="0"/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3910959" y="3625633"/>
            <a:ext cx="2292283" cy="880539"/>
            <a:chOff x="4969176" y="960024"/>
            <a:chExt cx="2056464" cy="897467"/>
          </a:xfrm>
        </p:grpSpPr>
        <p:sp>
          <p:nvSpPr>
            <p:cNvPr id="19" name="Полилиния 18"/>
            <p:cNvSpPr/>
            <p:nvPr/>
          </p:nvSpPr>
          <p:spPr>
            <a:xfrm>
              <a:off x="5052060" y="984769"/>
              <a:ext cx="1973580" cy="872722"/>
            </a:xfrm>
            <a:custGeom>
              <a:avLst/>
              <a:gdLst>
                <a:gd name="connsiteX0" fmla="*/ 1325880 w 1973580"/>
                <a:gd name="connsiteY0" fmla="*/ 266700 h 845820"/>
                <a:gd name="connsiteX1" fmla="*/ 0 w 1973580"/>
                <a:gd name="connsiteY1" fmla="*/ 266700 h 845820"/>
                <a:gd name="connsiteX2" fmla="*/ 0 w 1973580"/>
                <a:gd name="connsiteY2" fmla="*/ 0 h 845820"/>
                <a:gd name="connsiteX3" fmla="*/ 1325880 w 1973580"/>
                <a:gd name="connsiteY3" fmla="*/ 0 h 845820"/>
                <a:gd name="connsiteX4" fmla="*/ 1325880 w 1973580"/>
                <a:gd name="connsiteY4" fmla="*/ 190500 h 845820"/>
                <a:gd name="connsiteX5" fmla="*/ 1973580 w 1973580"/>
                <a:gd name="connsiteY5" fmla="*/ 845820 h 845820"/>
                <a:gd name="connsiteX6" fmla="*/ 1325880 w 1973580"/>
                <a:gd name="connsiteY6" fmla="*/ 266700 h 845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73580" h="845820">
                  <a:moveTo>
                    <a:pt x="1325880" y="266700"/>
                  </a:moveTo>
                  <a:lnTo>
                    <a:pt x="0" y="266700"/>
                  </a:lnTo>
                  <a:lnTo>
                    <a:pt x="0" y="0"/>
                  </a:lnTo>
                  <a:lnTo>
                    <a:pt x="1325880" y="0"/>
                  </a:lnTo>
                  <a:lnTo>
                    <a:pt x="1325880" y="190500"/>
                  </a:lnTo>
                  <a:lnTo>
                    <a:pt x="1973580" y="845820"/>
                  </a:lnTo>
                  <a:lnTo>
                    <a:pt x="1325880" y="26670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Объект 2"/>
            <p:cNvSpPr txBox="1">
              <a:spLocks/>
            </p:cNvSpPr>
            <p:nvPr/>
          </p:nvSpPr>
          <p:spPr>
            <a:xfrm>
              <a:off x="4969176" y="960024"/>
              <a:ext cx="1483118" cy="287770"/>
            </a:xfrm>
            <a:prstGeom prst="rect">
              <a:avLst/>
            </a:prstGeom>
            <a:noFill/>
          </p:spPr>
          <p:txBody>
            <a:bodyPr vert="horz">
              <a:noAutofit/>
            </a:bodyPr>
            <a:lstStyle>
              <a:lvl1pPr marL="274320" indent="-27432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/>
                <a:buChar char=""/>
                <a:defRPr kumimoji="0"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40" indent="-27432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/>
                <a:buChar char=""/>
                <a:defRPr kumimoji="0" sz="2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822960" indent="-22860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SzPct val="75000"/>
                <a:buFont typeface="Wingdings 2"/>
                <a:buChar char="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97280" indent="-228600" algn="l" rtl="0" eaLnBrk="1" latinLnBrk="0" hangingPunct="1">
                <a:spcBef>
                  <a:spcPct val="20000"/>
                </a:spcBef>
                <a:buClr>
                  <a:schemeClr val="accent4"/>
                </a:buClr>
                <a:buSzPct val="70000"/>
                <a:buFont typeface="Wingdings"/>
                <a:buChar char=""/>
                <a:defRPr kumimoji="0"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371600" indent="-228600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FontTx/>
                <a:buChar char="•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645920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80000"/>
                <a:buFont typeface="Wingdings 2"/>
                <a:buChar char="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20240" indent="-182880" algn="l" rtl="0" eaLnBrk="1" latinLnBrk="0" hangingPunct="1">
                <a:spcBef>
                  <a:spcPct val="20000"/>
                </a:spcBef>
                <a:buClr>
                  <a:schemeClr val="accent1">
                    <a:shade val="75000"/>
                  </a:schemeClr>
                </a:buClr>
                <a:buSzPct val="90000"/>
                <a:buChar char="•"/>
                <a:defRPr kumimoji="0"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03120" indent="-182880" algn="l" rtl="0" eaLnBrk="1" latinLnBrk="0" hangingPunct="1">
                <a:spcBef>
                  <a:spcPct val="20000"/>
                </a:spcBef>
                <a:buClr>
                  <a:schemeClr val="accent4">
                    <a:shade val="75000"/>
                  </a:schemeClr>
                </a:buClr>
                <a:buChar char="•"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377440" indent="-182880" algn="l" rtl="0" eaLnBrk="1" latinLnBrk="0" hangingPunct="1">
                <a:spcBef>
                  <a:spcPct val="20000"/>
                </a:spcBef>
                <a:buClr>
                  <a:schemeClr val="accent2">
                    <a:shade val="75000"/>
                  </a:schemeClr>
                </a:buClr>
                <a:buSzPct val="90000"/>
                <a:buChar char="•"/>
                <a:defRPr kumimoji="0" sz="1400" kern="1200" cap="all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Wingdings 2"/>
                <a:buNone/>
              </a:pPr>
              <a:r>
                <a:rPr lang="ru-RU" sz="1200" b="1" dirty="0" smtClean="0"/>
                <a:t>Тихая зона</a:t>
              </a:r>
              <a:endParaRPr lang="ru-RU" sz="1200" b="1" dirty="0"/>
            </a:p>
          </p:txBody>
        </p:sp>
      </p:grpSp>
      <p:grpSp>
        <p:nvGrpSpPr>
          <p:cNvPr id="21" name="Группа 20"/>
          <p:cNvGrpSpPr/>
          <p:nvPr/>
        </p:nvGrpSpPr>
        <p:grpSpPr>
          <a:xfrm flipV="1">
            <a:off x="6698852" y="2355032"/>
            <a:ext cx="2038431" cy="800325"/>
            <a:chOff x="6160655" y="3074920"/>
            <a:chExt cx="1904466" cy="713859"/>
          </a:xfrm>
        </p:grpSpPr>
        <p:sp>
          <p:nvSpPr>
            <p:cNvPr id="22" name="Полилиния 21"/>
            <p:cNvSpPr/>
            <p:nvPr/>
          </p:nvSpPr>
          <p:spPr>
            <a:xfrm>
              <a:off x="6160655" y="3074920"/>
              <a:ext cx="1904466" cy="711989"/>
            </a:xfrm>
            <a:custGeom>
              <a:avLst/>
              <a:gdLst>
                <a:gd name="connsiteX0" fmla="*/ 0 w 1727200"/>
                <a:gd name="connsiteY0" fmla="*/ 0 h 738909"/>
                <a:gd name="connsiteX1" fmla="*/ 600363 w 1727200"/>
                <a:gd name="connsiteY1" fmla="*/ 738909 h 738909"/>
                <a:gd name="connsiteX2" fmla="*/ 1727200 w 1727200"/>
                <a:gd name="connsiteY2" fmla="*/ 738909 h 738909"/>
                <a:gd name="connsiteX3" fmla="*/ 1727200 w 1727200"/>
                <a:gd name="connsiteY3" fmla="*/ 461818 h 738909"/>
                <a:gd name="connsiteX4" fmla="*/ 600363 w 1727200"/>
                <a:gd name="connsiteY4" fmla="*/ 461818 h 738909"/>
                <a:gd name="connsiteX5" fmla="*/ 600363 w 1727200"/>
                <a:gd name="connsiteY5" fmla="*/ 618836 h 738909"/>
                <a:gd name="connsiteX6" fmla="*/ 0 w 1727200"/>
                <a:gd name="connsiteY6" fmla="*/ 0 h 738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27200" h="738909">
                  <a:moveTo>
                    <a:pt x="0" y="0"/>
                  </a:moveTo>
                  <a:lnTo>
                    <a:pt x="600363" y="738909"/>
                  </a:lnTo>
                  <a:lnTo>
                    <a:pt x="1727200" y="738909"/>
                  </a:lnTo>
                  <a:lnTo>
                    <a:pt x="1727200" y="461818"/>
                  </a:lnTo>
                  <a:lnTo>
                    <a:pt x="600363" y="461818"/>
                  </a:lnTo>
                  <a:lnTo>
                    <a:pt x="600363" y="6188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Объект 2"/>
            <p:cNvSpPr txBox="1">
              <a:spLocks/>
            </p:cNvSpPr>
            <p:nvPr/>
          </p:nvSpPr>
          <p:spPr>
            <a:xfrm rot="10800000">
              <a:off x="6763931" y="3501008"/>
              <a:ext cx="1301189" cy="287771"/>
            </a:xfrm>
            <a:prstGeom prst="rect">
              <a:avLst/>
            </a:prstGeom>
            <a:noFill/>
          </p:spPr>
          <p:txBody>
            <a:bodyPr vert="horz">
              <a:noAutofit/>
            </a:bodyPr>
            <a:lstStyle>
              <a:lvl1pPr marL="274320" indent="-27432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/>
                <a:buChar char=""/>
                <a:defRPr kumimoji="0"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40" indent="-27432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/>
                <a:buChar char=""/>
                <a:defRPr kumimoji="0" sz="2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822960" indent="-22860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SzPct val="75000"/>
                <a:buFont typeface="Wingdings 2"/>
                <a:buChar char="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97280" indent="-228600" algn="l" rtl="0" eaLnBrk="1" latinLnBrk="0" hangingPunct="1">
                <a:spcBef>
                  <a:spcPct val="20000"/>
                </a:spcBef>
                <a:buClr>
                  <a:schemeClr val="accent4"/>
                </a:buClr>
                <a:buSzPct val="70000"/>
                <a:buFont typeface="Wingdings"/>
                <a:buChar char=""/>
                <a:defRPr kumimoji="0"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371600" indent="-228600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FontTx/>
                <a:buChar char="•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645920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80000"/>
                <a:buFont typeface="Wingdings 2"/>
                <a:buChar char="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20240" indent="-182880" algn="l" rtl="0" eaLnBrk="1" latinLnBrk="0" hangingPunct="1">
                <a:spcBef>
                  <a:spcPct val="20000"/>
                </a:spcBef>
                <a:buClr>
                  <a:schemeClr val="accent1">
                    <a:shade val="75000"/>
                  </a:schemeClr>
                </a:buClr>
                <a:buSzPct val="90000"/>
                <a:buChar char="•"/>
                <a:defRPr kumimoji="0"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03120" indent="-182880" algn="l" rtl="0" eaLnBrk="1" latinLnBrk="0" hangingPunct="1">
                <a:spcBef>
                  <a:spcPct val="20000"/>
                </a:spcBef>
                <a:buClr>
                  <a:schemeClr val="accent4">
                    <a:shade val="75000"/>
                  </a:schemeClr>
                </a:buClr>
                <a:buChar char="•"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377440" indent="-182880" algn="l" rtl="0" eaLnBrk="1" latinLnBrk="0" hangingPunct="1">
                <a:spcBef>
                  <a:spcPct val="20000"/>
                </a:spcBef>
                <a:buClr>
                  <a:schemeClr val="accent2">
                    <a:shade val="75000"/>
                  </a:schemeClr>
                </a:buClr>
                <a:buSzPct val="90000"/>
                <a:buChar char="•"/>
                <a:defRPr kumimoji="0" sz="1400" kern="1200" cap="all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Wingdings 2"/>
                <a:buNone/>
              </a:pPr>
              <a:r>
                <a:rPr lang="ru-RU" sz="1200" b="1" dirty="0" smtClean="0"/>
                <a:t>Игровая зона</a:t>
              </a:r>
              <a:endParaRPr lang="ru-RU" sz="1200" b="1" dirty="0"/>
            </a:p>
          </p:txBody>
        </p:sp>
      </p:grpSp>
      <p:grpSp>
        <p:nvGrpSpPr>
          <p:cNvPr id="24" name="Группа 23"/>
          <p:cNvGrpSpPr/>
          <p:nvPr/>
        </p:nvGrpSpPr>
        <p:grpSpPr>
          <a:xfrm flipV="1">
            <a:off x="6609795" y="5013036"/>
            <a:ext cx="2308495" cy="751007"/>
            <a:chOff x="6160655" y="3074920"/>
            <a:chExt cx="1904466" cy="713859"/>
          </a:xfrm>
        </p:grpSpPr>
        <p:sp>
          <p:nvSpPr>
            <p:cNvPr id="25" name="Полилиния 24"/>
            <p:cNvSpPr/>
            <p:nvPr/>
          </p:nvSpPr>
          <p:spPr>
            <a:xfrm>
              <a:off x="6160655" y="3074920"/>
              <a:ext cx="1904466" cy="711989"/>
            </a:xfrm>
            <a:custGeom>
              <a:avLst/>
              <a:gdLst>
                <a:gd name="connsiteX0" fmla="*/ 0 w 1727200"/>
                <a:gd name="connsiteY0" fmla="*/ 0 h 738909"/>
                <a:gd name="connsiteX1" fmla="*/ 600363 w 1727200"/>
                <a:gd name="connsiteY1" fmla="*/ 738909 h 738909"/>
                <a:gd name="connsiteX2" fmla="*/ 1727200 w 1727200"/>
                <a:gd name="connsiteY2" fmla="*/ 738909 h 738909"/>
                <a:gd name="connsiteX3" fmla="*/ 1727200 w 1727200"/>
                <a:gd name="connsiteY3" fmla="*/ 461818 h 738909"/>
                <a:gd name="connsiteX4" fmla="*/ 600363 w 1727200"/>
                <a:gd name="connsiteY4" fmla="*/ 461818 h 738909"/>
                <a:gd name="connsiteX5" fmla="*/ 600363 w 1727200"/>
                <a:gd name="connsiteY5" fmla="*/ 618836 h 738909"/>
                <a:gd name="connsiteX6" fmla="*/ 0 w 1727200"/>
                <a:gd name="connsiteY6" fmla="*/ 0 h 738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27200" h="738909">
                  <a:moveTo>
                    <a:pt x="0" y="0"/>
                  </a:moveTo>
                  <a:lnTo>
                    <a:pt x="600363" y="738909"/>
                  </a:lnTo>
                  <a:lnTo>
                    <a:pt x="1727200" y="738909"/>
                  </a:lnTo>
                  <a:lnTo>
                    <a:pt x="1727200" y="461818"/>
                  </a:lnTo>
                  <a:lnTo>
                    <a:pt x="600363" y="461818"/>
                  </a:lnTo>
                  <a:lnTo>
                    <a:pt x="600363" y="6188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Объект 2"/>
            <p:cNvSpPr txBox="1">
              <a:spLocks/>
            </p:cNvSpPr>
            <p:nvPr/>
          </p:nvSpPr>
          <p:spPr>
            <a:xfrm rot="10800000">
              <a:off x="6763931" y="3501008"/>
              <a:ext cx="1301189" cy="287771"/>
            </a:xfrm>
            <a:prstGeom prst="rect">
              <a:avLst/>
            </a:prstGeom>
            <a:noFill/>
          </p:spPr>
          <p:txBody>
            <a:bodyPr vert="horz">
              <a:noAutofit/>
            </a:bodyPr>
            <a:lstStyle>
              <a:lvl1pPr marL="274320" indent="-27432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/>
                <a:buChar char=""/>
                <a:defRPr kumimoji="0"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40" indent="-27432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/>
                <a:buChar char=""/>
                <a:defRPr kumimoji="0" sz="2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822960" indent="-22860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SzPct val="75000"/>
                <a:buFont typeface="Wingdings 2"/>
                <a:buChar char="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97280" indent="-228600" algn="l" rtl="0" eaLnBrk="1" latinLnBrk="0" hangingPunct="1">
                <a:spcBef>
                  <a:spcPct val="20000"/>
                </a:spcBef>
                <a:buClr>
                  <a:schemeClr val="accent4"/>
                </a:buClr>
                <a:buSzPct val="70000"/>
                <a:buFont typeface="Wingdings"/>
                <a:buChar char=""/>
                <a:defRPr kumimoji="0"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371600" indent="-228600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FontTx/>
                <a:buChar char="•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645920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80000"/>
                <a:buFont typeface="Wingdings 2"/>
                <a:buChar char="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20240" indent="-182880" algn="l" rtl="0" eaLnBrk="1" latinLnBrk="0" hangingPunct="1">
                <a:spcBef>
                  <a:spcPct val="20000"/>
                </a:spcBef>
                <a:buClr>
                  <a:schemeClr val="accent1">
                    <a:shade val="75000"/>
                  </a:schemeClr>
                </a:buClr>
                <a:buSzPct val="90000"/>
                <a:buChar char="•"/>
                <a:defRPr kumimoji="0"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03120" indent="-182880" algn="l" rtl="0" eaLnBrk="1" latinLnBrk="0" hangingPunct="1">
                <a:spcBef>
                  <a:spcPct val="20000"/>
                </a:spcBef>
                <a:buClr>
                  <a:schemeClr val="accent4">
                    <a:shade val="75000"/>
                  </a:schemeClr>
                </a:buClr>
                <a:buChar char="•"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377440" indent="-182880" algn="l" rtl="0" eaLnBrk="1" latinLnBrk="0" hangingPunct="1">
                <a:spcBef>
                  <a:spcPct val="20000"/>
                </a:spcBef>
                <a:buClr>
                  <a:schemeClr val="accent2">
                    <a:shade val="75000"/>
                  </a:schemeClr>
                </a:buClr>
                <a:buSzPct val="90000"/>
                <a:buChar char="•"/>
                <a:defRPr kumimoji="0" sz="1400" kern="1200" cap="all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Wingdings 2"/>
                <a:buNone/>
              </a:pPr>
              <a:r>
                <a:rPr lang="ru-RU" sz="1200" b="1" dirty="0" smtClean="0"/>
                <a:t>Игровая зона</a:t>
              </a:r>
              <a:endParaRPr lang="ru-RU" sz="1200" b="1" dirty="0"/>
            </a:p>
          </p:txBody>
        </p:sp>
      </p:grpSp>
      <p:sp>
        <p:nvSpPr>
          <p:cNvPr id="27" name="Заголовок 1"/>
          <p:cNvSpPr txBox="1">
            <a:spLocks/>
          </p:cNvSpPr>
          <p:nvPr/>
        </p:nvSpPr>
        <p:spPr>
          <a:xfrm>
            <a:off x="6840984" y="6381327"/>
            <a:ext cx="2197164" cy="300267"/>
          </a:xfrm>
          <a:prstGeom prst="rect">
            <a:avLst/>
          </a:prstGeom>
        </p:spPr>
        <p:txBody>
          <a:bodyPr vert="horz" rtlCol="0" anchor="b" anchorCtr="0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100" b="1" dirty="0" smtClean="0">
                <a:solidFill>
                  <a:schemeClr val="bg1"/>
                </a:solidFill>
              </a:rPr>
              <a:t>ООО «АС «АРС – Проект»</a:t>
            </a:r>
            <a:endParaRPr lang="ru-RU" sz="11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61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371265" y="764704"/>
            <a:ext cx="8618953" cy="5400599"/>
            <a:chOff x="454278" y="836712"/>
            <a:chExt cx="8618953" cy="5400599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510" y="836712"/>
              <a:ext cx="4200466" cy="252027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2765" y="836712"/>
              <a:ext cx="4200466" cy="252028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278" y="3716209"/>
              <a:ext cx="4200466" cy="252027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2764" y="3717031"/>
              <a:ext cx="4200466" cy="252028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9" name="Прямоугольник 8"/>
          <p:cNvSpPr/>
          <p:nvPr/>
        </p:nvSpPr>
        <p:spPr>
          <a:xfrm>
            <a:off x="144241" y="160586"/>
            <a:ext cx="9073009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Заголовок 2"/>
          <p:cNvSpPr txBox="1">
            <a:spLocks/>
          </p:cNvSpPr>
          <p:nvPr/>
        </p:nvSpPr>
        <p:spPr>
          <a:xfrm>
            <a:off x="337219" y="136004"/>
            <a:ext cx="8736013" cy="379413"/>
          </a:xfrm>
          <a:prstGeom prst="rect">
            <a:avLst/>
          </a:prstGeom>
        </p:spPr>
        <p:txBody>
          <a:bodyPr vert="horz" anchor="b">
            <a:normAutofit lnSpcReduction="100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  <a:ea typeface="+mn-ea"/>
                <a:cs typeface="+mn-cs"/>
              </a:rPr>
              <a:t>3-</a:t>
            </a:r>
            <a:r>
              <a:rPr lang="en-US" sz="20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  <a:ea typeface="+mn-ea"/>
                <a:cs typeface="+mn-cs"/>
              </a:rPr>
              <a:t>D </a:t>
            </a:r>
            <a:r>
              <a:rPr lang="ru-RU" sz="20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  <a:ea typeface="+mn-ea"/>
                <a:cs typeface="+mn-cs"/>
              </a:rPr>
              <a:t>визуализация</a:t>
            </a:r>
            <a:endParaRPr lang="ru-RU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6840984" y="6381327"/>
            <a:ext cx="2197164" cy="300267"/>
          </a:xfrm>
          <a:prstGeom prst="rect">
            <a:avLst/>
          </a:prstGeom>
        </p:spPr>
        <p:txBody>
          <a:bodyPr vert="horz" rtlCol="0" anchor="b" anchorCtr="0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100" b="1" dirty="0" smtClean="0">
                <a:solidFill>
                  <a:schemeClr val="bg1"/>
                </a:solidFill>
              </a:rPr>
              <a:t>ООО «АС «АРС – Проект»</a:t>
            </a:r>
            <a:endParaRPr lang="ru-RU" sz="11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97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9055880"/>
              </p:ext>
            </p:extLst>
          </p:nvPr>
        </p:nvGraphicFramePr>
        <p:xfrm>
          <a:off x="216249" y="540660"/>
          <a:ext cx="8928991" cy="56603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04056"/>
                <a:gridCol w="1080120"/>
                <a:gridCol w="3384376"/>
                <a:gridCol w="792088"/>
                <a:gridCol w="864096"/>
                <a:gridCol w="1224136"/>
                <a:gridCol w="1080119"/>
              </a:tblGrid>
              <a:tr h="4400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№ </a:t>
                      </a:r>
                      <a:endParaRPr lang="ru-RU" sz="1100" dirty="0" smtClean="0">
                        <a:effectLst/>
                        <a:latin typeface="+mj-lt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+mj-lt"/>
                        </a:rPr>
                        <a:t>п</a:t>
                      </a:r>
                      <a:r>
                        <a:rPr lang="ru-RU" sz="1100" dirty="0">
                          <a:effectLst/>
                          <a:latin typeface="+mj-lt"/>
                        </a:rPr>
                        <a:t>. п.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7966" marR="3796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dirty="0">
                        <a:effectLst/>
                        <a:latin typeface="+mj-lt"/>
                        <a:cs typeface="Times New Roman"/>
                      </a:endParaRPr>
                    </a:p>
                  </a:txBody>
                  <a:tcPr marL="37966" marR="379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Наименование работы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7966" marR="379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Ед. изм.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7966" marR="379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кол-во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7966" marR="379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</a:rPr>
                        <a:t>стоимость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(руб.)</a:t>
                      </a:r>
                      <a:endParaRPr lang="ru-RU" sz="11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966" marR="379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срок исполнения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7966" marR="37966" marT="0" marB="0" anchor="ctr"/>
                </a:tc>
              </a:tr>
              <a:tr h="54496">
                <a:tc row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+mj-lt"/>
                        </a:rPr>
                        <a:t>1</a:t>
                      </a:r>
                      <a:endParaRPr lang="ru-RU" sz="105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7966" marR="37966" marT="0" marB="0" anchor="ctr"/>
                </a:tc>
                <a:tc row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+mj-lt"/>
                        </a:rPr>
                        <a:t>Покрытия</a:t>
                      </a:r>
                      <a:endParaRPr lang="ru-RU" sz="105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7966" marR="37966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+mj-lt"/>
                        </a:rPr>
                        <a:t>Тротуар из плитки прямоугольной</a:t>
                      </a:r>
                      <a:endParaRPr lang="ru-RU" sz="105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7966" marR="379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м2</a:t>
                      </a:r>
                      <a:endParaRPr lang="ru-RU" sz="105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7966" marR="379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2 856</a:t>
                      </a:r>
                      <a:endParaRPr lang="ru-RU" sz="105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7966" marR="379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5 969 125,68</a:t>
                      </a:r>
                      <a:endParaRPr lang="ru-RU" sz="105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7966" marR="37966" marT="0" marB="0" anchor="ctr"/>
                </a:tc>
                <a:tc rowSpan="2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01.10.2017 г.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7966" marR="37966" marT="0" marB="0" anchor="ctr"/>
                </a:tc>
              </a:tr>
              <a:tr h="4767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+mj-lt"/>
                        </a:rPr>
                        <a:t>Поребрик</a:t>
                      </a:r>
                      <a:endParaRPr lang="ru-RU" sz="105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7966" marR="379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м.п.</a:t>
                      </a:r>
                      <a:endParaRPr lang="ru-RU" sz="105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7966" marR="379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1 320</a:t>
                      </a:r>
                      <a:endParaRPr lang="ru-RU" sz="105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7966" marR="379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1 288 610,40</a:t>
                      </a:r>
                      <a:endParaRPr lang="ru-RU" sz="105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7966" marR="37966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+mj-lt"/>
                        </a:rPr>
                        <a:t>Прорезиненное </a:t>
                      </a:r>
                      <a:r>
                        <a:rPr lang="ru-RU" sz="1050" dirty="0">
                          <a:effectLst/>
                          <a:latin typeface="+mj-lt"/>
                        </a:rPr>
                        <a:t>покрытие для детских площадок</a:t>
                      </a:r>
                      <a:endParaRPr lang="ru-RU" sz="105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7966" marR="379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м2</a:t>
                      </a:r>
                      <a:endParaRPr lang="ru-RU" sz="105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7966" marR="379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377</a:t>
                      </a:r>
                      <a:endParaRPr lang="ru-RU" sz="105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7966" marR="379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678 600,00</a:t>
                      </a:r>
                      <a:endParaRPr lang="ru-RU" sz="105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7966" marR="37966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486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+mj-lt"/>
                        </a:rPr>
                        <a:t>Прорезиненное </a:t>
                      </a:r>
                      <a:r>
                        <a:rPr lang="ru-RU" sz="1050" dirty="0">
                          <a:effectLst/>
                          <a:latin typeface="+mj-lt"/>
                        </a:rPr>
                        <a:t>покрытие для спортивных площадок</a:t>
                      </a:r>
                      <a:endParaRPr lang="ru-RU" sz="105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7966" marR="379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м2</a:t>
                      </a:r>
                      <a:endParaRPr lang="ru-RU" sz="105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7966" marR="379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464</a:t>
                      </a:r>
                      <a:endParaRPr lang="ru-RU" sz="105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7966" marR="379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835 200,00</a:t>
                      </a:r>
                      <a:endParaRPr lang="ru-RU" sz="105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7966" marR="37966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142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+mj-lt"/>
                        </a:rPr>
                        <a:t>Бордюр дорожный</a:t>
                      </a:r>
                      <a:endParaRPr lang="ru-RU" sz="105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7966" marR="379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м.п.</a:t>
                      </a:r>
                      <a:endParaRPr lang="ru-RU" sz="105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7966" marR="379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237</a:t>
                      </a:r>
                      <a:endParaRPr lang="ru-RU" sz="105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7966" marR="379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556 909,59</a:t>
                      </a:r>
                      <a:endParaRPr lang="ru-RU" sz="105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7966" marR="37966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142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+mj-lt"/>
                        </a:rPr>
                        <a:t>Устройство газонов</a:t>
                      </a:r>
                      <a:endParaRPr lang="ru-RU" sz="105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7966" marR="379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м2</a:t>
                      </a:r>
                      <a:endParaRPr lang="ru-RU" sz="105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7966" marR="379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3 860</a:t>
                      </a:r>
                      <a:endParaRPr lang="ru-RU" sz="105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7966" marR="379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1 136 384,00</a:t>
                      </a:r>
                      <a:endParaRPr lang="ru-RU" sz="105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7966" marR="37966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1421">
                <a:tc row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2</a:t>
                      </a:r>
                      <a:endParaRPr lang="ru-RU" sz="105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7966" marR="37966" marT="0" marB="0" anchor="ctr"/>
                </a:tc>
                <a:tc row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Детская площадка</a:t>
                      </a:r>
                      <a:endParaRPr lang="ru-RU" sz="105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7966" marR="37966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+mj-lt"/>
                        </a:rPr>
                        <a:t>ДИК (5114)</a:t>
                      </a:r>
                      <a:endParaRPr lang="ru-RU" sz="105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7966" marR="379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шт.</a:t>
                      </a:r>
                      <a:endParaRPr lang="ru-RU" sz="105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7966" marR="379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1</a:t>
                      </a:r>
                      <a:endParaRPr lang="ru-RU" sz="105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7966" marR="379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203 060,00</a:t>
                      </a:r>
                      <a:endParaRPr lang="ru-RU" sz="105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7966" marR="37966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142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+mj-lt"/>
                        </a:rPr>
                        <a:t>ДИК (5304)</a:t>
                      </a:r>
                      <a:endParaRPr lang="ru-RU" sz="105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7966" marR="379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шт.</a:t>
                      </a:r>
                      <a:endParaRPr lang="ru-RU" sz="105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7966" marR="379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1</a:t>
                      </a:r>
                      <a:endParaRPr lang="ru-RU" sz="105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7966" marR="379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171 600,00</a:t>
                      </a:r>
                      <a:endParaRPr lang="ru-RU" sz="105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7966" marR="37966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142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+mj-lt"/>
                        </a:rPr>
                        <a:t>Качели балансир (4104)</a:t>
                      </a:r>
                      <a:endParaRPr lang="ru-RU" sz="105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7966" marR="379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+mj-lt"/>
                        </a:rPr>
                        <a:t>шт.</a:t>
                      </a:r>
                      <a:endParaRPr lang="ru-RU" sz="105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7966" marR="379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3</a:t>
                      </a:r>
                      <a:endParaRPr lang="ru-RU" sz="105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7966" marR="379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51 870,00</a:t>
                      </a:r>
                      <a:endParaRPr lang="ru-RU" sz="105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7966" marR="37966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+mj-lt"/>
                        </a:rPr>
                        <a:t>Карусель (4194)</a:t>
                      </a:r>
                      <a:endParaRPr lang="ru-RU" sz="105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7966" marR="379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+mj-lt"/>
                        </a:rPr>
                        <a:t>шт.</a:t>
                      </a:r>
                      <a:endParaRPr lang="ru-RU" sz="105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7966" marR="379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2</a:t>
                      </a:r>
                      <a:endParaRPr lang="ru-RU" sz="105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7966" marR="379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100 360,00</a:t>
                      </a:r>
                      <a:endParaRPr lang="ru-RU" sz="105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7966" marR="37966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00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+mj-lt"/>
                        </a:rPr>
                        <a:t>Качели на дерев. стойках (4142)</a:t>
                      </a:r>
                      <a:endParaRPr lang="ru-RU" sz="105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7966" marR="379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+mj-lt"/>
                        </a:rPr>
                        <a:t>шт.</a:t>
                      </a:r>
                      <a:endParaRPr lang="ru-RU" sz="105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7966" marR="379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3</a:t>
                      </a:r>
                      <a:endParaRPr lang="ru-RU" sz="105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7966" marR="379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95 160,00</a:t>
                      </a:r>
                      <a:endParaRPr lang="ru-RU" sz="105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7966" marR="37966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40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+mj-lt"/>
                        </a:rPr>
                        <a:t>Подвеска качели с сиденьем резин (4968)</a:t>
                      </a:r>
                      <a:endParaRPr lang="ru-RU" sz="105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7966" marR="379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+mj-lt"/>
                        </a:rPr>
                        <a:t>шт.</a:t>
                      </a:r>
                      <a:endParaRPr lang="ru-RU" sz="105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7966" marR="379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6</a:t>
                      </a:r>
                      <a:endParaRPr lang="ru-RU" sz="105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7966" marR="379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41 340,00</a:t>
                      </a:r>
                      <a:endParaRPr lang="ru-RU" sz="105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7966" marR="37966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142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+mj-lt"/>
                        </a:rPr>
                        <a:t>Песочница (4242)</a:t>
                      </a:r>
                      <a:endParaRPr lang="ru-RU" sz="105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7966" marR="379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шт.</a:t>
                      </a:r>
                      <a:endParaRPr lang="ru-RU" sz="105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7966" marR="379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+mj-lt"/>
                        </a:rPr>
                        <a:t>2</a:t>
                      </a:r>
                      <a:endParaRPr lang="ru-RU" sz="105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7966" marR="379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11 914,00</a:t>
                      </a:r>
                      <a:endParaRPr lang="ru-RU" sz="105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7966" marR="37966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52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+mj-lt"/>
                        </a:rPr>
                        <a:t>Ограждение деревянное декоративное</a:t>
                      </a:r>
                      <a:endParaRPr lang="ru-RU" sz="105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7966" marR="379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err="1">
                          <a:effectLst/>
                          <a:latin typeface="+mj-lt"/>
                        </a:rPr>
                        <a:t>м.п</a:t>
                      </a:r>
                      <a:r>
                        <a:rPr lang="ru-RU" sz="1050" dirty="0">
                          <a:effectLst/>
                          <a:latin typeface="+mj-lt"/>
                        </a:rPr>
                        <a:t>.</a:t>
                      </a:r>
                      <a:endParaRPr lang="ru-RU" sz="105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7966" marR="379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+mj-lt"/>
                        </a:rPr>
                        <a:t>120</a:t>
                      </a:r>
                      <a:endParaRPr lang="ru-RU" sz="105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7966" marR="379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432 000,00</a:t>
                      </a:r>
                      <a:endParaRPr lang="ru-RU" sz="105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7966" marR="37966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4308">
                <a:tc row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3</a:t>
                      </a:r>
                      <a:endParaRPr lang="ru-RU" sz="105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7966" marR="37966" marT="0" marB="0" anchor="ctr"/>
                </a:tc>
                <a:tc row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Малые архитектурные формы</a:t>
                      </a:r>
                      <a:endParaRPr lang="ru-RU" sz="105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7966" marR="37966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+mj-lt"/>
                        </a:rPr>
                        <a:t>Скамейка</a:t>
                      </a:r>
                      <a:endParaRPr lang="ru-RU" sz="105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7966" marR="379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+mj-lt"/>
                        </a:rPr>
                        <a:t>шт.</a:t>
                      </a:r>
                      <a:endParaRPr lang="ru-RU" sz="105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7966" marR="379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+mj-lt"/>
                        </a:rPr>
                        <a:t>24</a:t>
                      </a:r>
                      <a:endParaRPr lang="ru-RU" sz="105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7966" marR="379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276 000,00</a:t>
                      </a:r>
                      <a:endParaRPr lang="ru-RU" sz="105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7966" marR="37966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142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+mj-lt"/>
                        </a:rPr>
                        <a:t>Урна</a:t>
                      </a:r>
                      <a:endParaRPr lang="ru-RU" sz="105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7966" marR="379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шт.</a:t>
                      </a:r>
                      <a:endParaRPr lang="ru-RU" sz="105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7966" marR="379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+mj-lt"/>
                        </a:rPr>
                        <a:t>30</a:t>
                      </a:r>
                      <a:endParaRPr lang="ru-RU" sz="105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7966" marR="379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155 250,00</a:t>
                      </a:r>
                      <a:endParaRPr lang="ru-RU" sz="105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7966" marR="37966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260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+mj-lt"/>
                        </a:rPr>
                        <a:t>Композиция "Сад камней"</a:t>
                      </a:r>
                      <a:endParaRPr lang="ru-RU" sz="105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7966" marR="379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шт.</a:t>
                      </a:r>
                      <a:endParaRPr lang="ru-RU" sz="105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7966" marR="379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+mj-lt"/>
                        </a:rPr>
                        <a:t>1</a:t>
                      </a:r>
                      <a:endParaRPr lang="ru-RU" sz="105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7966" marR="379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+mj-lt"/>
                        </a:rPr>
                        <a:t>1 600 000,00</a:t>
                      </a:r>
                      <a:endParaRPr lang="ru-RU" sz="105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7966" marR="37966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995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+mj-lt"/>
                        </a:rPr>
                        <a:t>Фонарь освещения парковый h=3,0м</a:t>
                      </a:r>
                      <a:endParaRPr lang="ru-RU" sz="105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7966" marR="379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шт.</a:t>
                      </a:r>
                      <a:endParaRPr lang="ru-RU" sz="105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7966" marR="379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+mj-lt"/>
                        </a:rPr>
                        <a:t>29</a:t>
                      </a:r>
                      <a:endParaRPr lang="ru-RU" sz="105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7966" marR="379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+mj-lt"/>
                        </a:rPr>
                        <a:t>928 000,00</a:t>
                      </a:r>
                      <a:endParaRPr lang="ru-RU" sz="105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7966" marR="37966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505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+mj-lt"/>
                        </a:rPr>
                        <a:t>Цветник</a:t>
                      </a:r>
                      <a:endParaRPr lang="ru-RU" sz="105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7966" marR="379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м2</a:t>
                      </a:r>
                      <a:endParaRPr lang="ru-RU" sz="105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7966" marR="379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+mj-lt"/>
                        </a:rPr>
                        <a:t>80</a:t>
                      </a:r>
                      <a:endParaRPr lang="ru-RU" sz="105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7966" marR="379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+mj-lt"/>
                        </a:rPr>
                        <a:t>96 000,00</a:t>
                      </a:r>
                      <a:endParaRPr lang="ru-RU" sz="105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7966" marR="37966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+mj-lt"/>
                        </a:rPr>
                        <a:t>Декоративный элемент "Световое дерево"</a:t>
                      </a:r>
                      <a:endParaRPr lang="ru-RU" sz="105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7966" marR="379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шт.</a:t>
                      </a:r>
                      <a:endParaRPr lang="ru-RU" sz="105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7966" marR="379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5</a:t>
                      </a:r>
                      <a:endParaRPr lang="ru-RU" sz="105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7966" marR="379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+mj-lt"/>
                        </a:rPr>
                        <a:t>275 000,00</a:t>
                      </a:r>
                      <a:endParaRPr lang="ru-RU" sz="105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7966" marR="37966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3359">
                <a:tc row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4</a:t>
                      </a:r>
                      <a:endParaRPr lang="ru-RU" sz="105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7966" marR="37966" marT="0" marB="0" anchor="ctr"/>
                </a:tc>
                <a:tc row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Спортивная площадка</a:t>
                      </a:r>
                      <a:endParaRPr lang="ru-RU" sz="105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7966" marR="37966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+mj-lt"/>
                        </a:rPr>
                        <a:t>Оборудование для </a:t>
                      </a:r>
                      <a:r>
                        <a:rPr lang="ru-RU" sz="1050" dirty="0" err="1">
                          <a:effectLst/>
                          <a:latin typeface="+mj-lt"/>
                        </a:rPr>
                        <a:t>Workout</a:t>
                      </a:r>
                      <a:r>
                        <a:rPr lang="ru-RU" sz="1050" dirty="0">
                          <a:effectLst/>
                          <a:latin typeface="+mj-lt"/>
                        </a:rPr>
                        <a:t> для взрослого населения (брусья, кольца, лестница) (6455)</a:t>
                      </a:r>
                      <a:endParaRPr lang="ru-RU" sz="105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7966" marR="379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шт.</a:t>
                      </a:r>
                      <a:endParaRPr lang="ru-RU" sz="105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7966" marR="379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1</a:t>
                      </a:r>
                      <a:endParaRPr lang="ru-RU" sz="105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7966" marR="379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+mj-lt"/>
                        </a:rPr>
                        <a:t>189 922,50</a:t>
                      </a:r>
                      <a:endParaRPr lang="ru-RU" sz="105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7966" marR="37966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71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+mj-lt"/>
                        </a:rPr>
                        <a:t>Тренажеры уличные "КСИЛ"</a:t>
                      </a:r>
                      <a:endParaRPr lang="ru-RU" sz="105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7966" marR="379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шт.</a:t>
                      </a:r>
                      <a:endParaRPr lang="ru-RU" sz="105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7966" marR="379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10</a:t>
                      </a:r>
                      <a:endParaRPr lang="ru-RU" sz="105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7966" marR="379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+mj-lt"/>
                        </a:rPr>
                        <a:t>588 900,00</a:t>
                      </a:r>
                      <a:endParaRPr lang="ru-RU" sz="105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7966" marR="37966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142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+mj-lt"/>
                        </a:rPr>
                        <a:t>Рампа КСИЛ (7600)</a:t>
                      </a:r>
                      <a:endParaRPr lang="ru-RU" sz="105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7966" marR="379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шт.</a:t>
                      </a:r>
                      <a:endParaRPr lang="ru-RU" sz="105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7966" marR="379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1</a:t>
                      </a:r>
                      <a:endParaRPr lang="ru-RU" sz="105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7966" marR="379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+mj-lt"/>
                        </a:rPr>
                        <a:t>268 450,00</a:t>
                      </a:r>
                      <a:endParaRPr lang="ru-RU" sz="105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7966" marR="37966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142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+mj-lt"/>
                        </a:rPr>
                        <a:t>Рампа КСИЛ (7601)</a:t>
                      </a:r>
                      <a:endParaRPr lang="ru-RU" sz="105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7966" marR="379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шт.</a:t>
                      </a:r>
                      <a:endParaRPr lang="ru-RU" sz="105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7966" marR="379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1</a:t>
                      </a:r>
                      <a:endParaRPr lang="ru-RU" sz="105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7966" marR="379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+mj-lt"/>
                        </a:rPr>
                        <a:t>237 120,00</a:t>
                      </a:r>
                      <a:endParaRPr lang="ru-RU" sz="105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7966" marR="37966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142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+mj-lt"/>
                        </a:rPr>
                        <a:t>Рампа КСИЛ (7602)</a:t>
                      </a:r>
                      <a:endParaRPr lang="ru-RU" sz="105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7966" marR="379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шт.</a:t>
                      </a:r>
                      <a:endParaRPr lang="ru-RU" sz="105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7966" marR="379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1</a:t>
                      </a:r>
                      <a:endParaRPr lang="ru-RU" sz="105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7966" marR="379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+mj-lt"/>
                        </a:rPr>
                        <a:t>51 480,00</a:t>
                      </a:r>
                      <a:endParaRPr lang="ru-RU" sz="105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7966" marR="37966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755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+mj-lt"/>
                        </a:rPr>
                        <a:t>Баскетбольная стойка</a:t>
                      </a:r>
                      <a:endParaRPr lang="ru-RU" sz="105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7966" marR="379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шт.</a:t>
                      </a:r>
                      <a:endParaRPr lang="ru-RU" sz="105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7966" marR="379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2</a:t>
                      </a:r>
                      <a:endParaRPr lang="ru-RU" sz="105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7966" marR="379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+mj-lt"/>
                        </a:rPr>
                        <a:t>38 480,00</a:t>
                      </a:r>
                      <a:endParaRPr lang="ru-RU" sz="105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7966" marR="37966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+mj-lt"/>
                        </a:rPr>
                        <a:t>Ограждение стальное сетчатое </a:t>
                      </a:r>
                      <a:r>
                        <a:rPr lang="ru-RU" sz="1050" dirty="0" err="1">
                          <a:effectLst/>
                          <a:latin typeface="+mj-lt"/>
                        </a:rPr>
                        <a:t>Dfence</a:t>
                      </a:r>
                      <a:r>
                        <a:rPr lang="ru-RU" sz="1050" dirty="0">
                          <a:effectLst/>
                          <a:latin typeface="+mj-lt"/>
                        </a:rPr>
                        <a:t> h=4,0м</a:t>
                      </a:r>
                      <a:endParaRPr lang="ru-RU" sz="105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7966" marR="379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м.п.</a:t>
                      </a:r>
                      <a:endParaRPr lang="ru-RU" sz="105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7966" marR="379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50</a:t>
                      </a:r>
                      <a:endParaRPr lang="ru-RU" sz="105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7966" marR="379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+mj-lt"/>
                        </a:rPr>
                        <a:t>301 587,50</a:t>
                      </a:r>
                      <a:endParaRPr lang="ru-RU" sz="105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7966" marR="37966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80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>
                        <a:effectLst/>
                        <a:latin typeface="+mj-lt"/>
                        <a:cs typeface="Times New Roman"/>
                      </a:endParaRPr>
                    </a:p>
                  </a:txBody>
                  <a:tcPr marL="37966" marR="3796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dirty="0">
                        <a:effectLst/>
                        <a:latin typeface="+mj-lt"/>
                        <a:cs typeface="Times New Roman"/>
                      </a:endParaRPr>
                    </a:p>
                  </a:txBody>
                  <a:tcPr marL="37966" marR="37966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+mj-lt"/>
                        </a:rPr>
                        <a:t>ИТОГО:</a:t>
                      </a:r>
                      <a:endParaRPr lang="ru-RU" sz="11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7966" marR="379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1100" b="1" dirty="0">
                        <a:effectLst/>
                        <a:latin typeface="+mj-lt"/>
                        <a:cs typeface="Times New Roman"/>
                      </a:endParaRPr>
                    </a:p>
                  </a:txBody>
                  <a:tcPr marL="37966" marR="3796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b="1" dirty="0">
                        <a:effectLst/>
                        <a:latin typeface="+mj-lt"/>
                        <a:cs typeface="Times New Roman"/>
                      </a:endParaRPr>
                    </a:p>
                  </a:txBody>
                  <a:tcPr marL="37966" marR="3796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+mj-lt"/>
                        </a:rPr>
                        <a:t>15 092 306,17</a:t>
                      </a:r>
                      <a:endParaRPr lang="ru-RU" sz="11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7966" marR="37966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144241" y="160586"/>
            <a:ext cx="9073009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835379" y="140550"/>
            <a:ext cx="569073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Стоимость и перечень работ</a:t>
            </a:r>
            <a:endParaRPr lang="ru-RU" sz="20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2500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77" b="8977"/>
          <a:stretch/>
        </p:blipFill>
        <p:spPr>
          <a:xfrm>
            <a:off x="1186200" y="2780928"/>
            <a:ext cx="6989091" cy="3543301"/>
          </a:xfrm>
          <a:prstGeom prst="rect">
            <a:avLst/>
          </a:prstGeom>
          <a:effectLst>
            <a:softEdge rad="469900"/>
          </a:effectLst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702115" y="980728"/>
            <a:ext cx="7957266" cy="1152872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Благоустройство центральной площади в селе </a:t>
            </a:r>
            <a:r>
              <a:rPr lang="ru-RU" sz="3200" b="1" dirty="0" err="1" smtClean="0"/>
              <a:t>Казым</a:t>
            </a:r>
            <a:endParaRPr lang="ru-RU" sz="3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44241" y="160586"/>
            <a:ext cx="9073009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9080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3"/>
          <p:cNvSpPr>
            <a:spLocks noGrp="1"/>
          </p:cNvSpPr>
          <p:nvPr>
            <p:ph type="body" sz="half" idx="2"/>
          </p:nvPr>
        </p:nvSpPr>
        <p:spPr>
          <a:xfrm>
            <a:off x="216248" y="908720"/>
            <a:ext cx="2736304" cy="4536503"/>
          </a:xfrm>
        </p:spPr>
        <p:txBody>
          <a:bodyPr>
            <a:noAutofit/>
          </a:bodyPr>
          <a:lstStyle/>
          <a:p>
            <a:pPr indent="268288" algn="just"/>
            <a:r>
              <a:rPr lang="ru-RU" dirty="0" smtClean="0"/>
              <a:t>Центральная площадь находится в восточной части села </a:t>
            </a:r>
            <a:r>
              <a:rPr lang="ru-RU" dirty="0" err="1" smtClean="0"/>
              <a:t>Казым</a:t>
            </a:r>
            <a:r>
              <a:rPr lang="ru-RU" dirty="0" smtClean="0"/>
              <a:t>. </a:t>
            </a:r>
          </a:p>
          <a:p>
            <a:pPr indent="360363" algn="just"/>
            <a:r>
              <a:rPr lang="ru-RU" dirty="0" smtClean="0"/>
              <a:t>Площадь </a:t>
            </a:r>
            <a:r>
              <a:rPr lang="ru-RU" dirty="0"/>
              <a:t>территории </a:t>
            </a:r>
            <a:r>
              <a:rPr lang="ru-RU" dirty="0" smtClean="0"/>
              <a:t>составляет 3 700 </a:t>
            </a:r>
            <a:r>
              <a:rPr lang="ru-RU" dirty="0" err="1"/>
              <a:t>кв.м</a:t>
            </a:r>
            <a:r>
              <a:rPr lang="ru-RU" dirty="0"/>
              <a:t>.</a:t>
            </a:r>
          </a:p>
          <a:p>
            <a:pPr indent="360363" algn="just"/>
            <a:r>
              <a:rPr lang="ru-RU" dirty="0" smtClean="0"/>
              <a:t>Данная территория </a:t>
            </a:r>
            <a:r>
              <a:rPr lang="ru-RU" dirty="0"/>
              <a:t>представлена объектами следующего назначения:</a:t>
            </a:r>
          </a:p>
          <a:p>
            <a:pPr indent="268288" algn="just">
              <a:buClrTx/>
              <a:buFont typeface="Wingdings" pitchFamily="2" charset="2"/>
              <a:buChar char="q"/>
            </a:pPr>
            <a:r>
              <a:rPr lang="ru-RU" dirty="0"/>
              <a:t>общеобразовательного;</a:t>
            </a:r>
          </a:p>
          <a:p>
            <a:pPr indent="268288" algn="just">
              <a:buClrTx/>
              <a:buFont typeface="Wingdings" pitchFamily="2" charset="2"/>
              <a:buChar char="q"/>
            </a:pPr>
            <a:r>
              <a:rPr lang="ru-RU" dirty="0"/>
              <a:t>спортивного;</a:t>
            </a:r>
          </a:p>
          <a:p>
            <a:pPr indent="268288" algn="just">
              <a:buClrTx/>
              <a:buFont typeface="Wingdings" pitchFamily="2" charset="2"/>
              <a:buChar char="q"/>
            </a:pPr>
            <a:r>
              <a:rPr lang="ru-RU" dirty="0"/>
              <a:t>а</a:t>
            </a:r>
            <a:r>
              <a:rPr lang="ru-RU" dirty="0" smtClean="0"/>
              <a:t>дминистративного;</a:t>
            </a:r>
            <a:endParaRPr lang="ru-RU" dirty="0"/>
          </a:p>
          <a:p>
            <a:pPr indent="268288" algn="just">
              <a:buClrTx/>
              <a:buFont typeface="Wingdings" pitchFamily="2" charset="2"/>
              <a:buChar char="q"/>
            </a:pPr>
            <a:r>
              <a:rPr lang="ru-RU" dirty="0" smtClean="0"/>
              <a:t>культового;</a:t>
            </a:r>
            <a:endParaRPr lang="ru-RU" dirty="0"/>
          </a:p>
          <a:p>
            <a:pPr indent="268288" algn="just">
              <a:buClrTx/>
              <a:buFont typeface="Wingdings" pitchFamily="2" charset="2"/>
              <a:buChar char="q"/>
            </a:pPr>
            <a:r>
              <a:rPr lang="ru-RU" dirty="0" smtClean="0"/>
              <a:t>жилого.  </a:t>
            </a:r>
            <a:endParaRPr lang="ru-RU" dirty="0"/>
          </a:p>
          <a:p>
            <a:pPr indent="360363" algn="just"/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69"/>
          <a:stretch/>
        </p:blipFill>
        <p:spPr>
          <a:xfrm>
            <a:off x="3600624" y="711201"/>
            <a:ext cx="4933908" cy="50940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Объект 2"/>
          <p:cNvSpPr txBox="1">
            <a:spLocks/>
          </p:cNvSpPr>
          <p:nvPr/>
        </p:nvSpPr>
        <p:spPr>
          <a:xfrm>
            <a:off x="4316014" y="5941912"/>
            <a:ext cx="3528392" cy="342802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 2"/>
              <a:buNone/>
            </a:pPr>
            <a:r>
              <a:rPr lang="ru-RU" sz="1600" dirty="0" smtClean="0"/>
              <a:t>-  благоустраиваемая территория</a:t>
            </a:r>
            <a:endParaRPr lang="ru-RU" sz="1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628334" y="5941912"/>
            <a:ext cx="687680" cy="342802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flipH="1">
            <a:off x="5904881" y="5589240"/>
            <a:ext cx="144015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Объект 2"/>
          <p:cNvSpPr txBox="1">
            <a:spLocks/>
          </p:cNvSpPr>
          <p:nvPr/>
        </p:nvSpPr>
        <p:spPr>
          <a:xfrm>
            <a:off x="5894543" y="5366327"/>
            <a:ext cx="1440159" cy="288033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 2"/>
              <a:buNone/>
            </a:pPr>
            <a:r>
              <a:rPr lang="ru-RU" sz="1200" b="1" dirty="0" smtClean="0"/>
              <a:t>Монумент ВОВ</a:t>
            </a:r>
            <a:endParaRPr lang="ru-RU" sz="1200" b="1" dirty="0"/>
          </a:p>
        </p:txBody>
      </p:sp>
      <p:sp>
        <p:nvSpPr>
          <p:cNvPr id="14" name="Полилиния 13"/>
          <p:cNvSpPr/>
          <p:nvPr/>
        </p:nvSpPr>
        <p:spPr>
          <a:xfrm>
            <a:off x="5375564" y="3186545"/>
            <a:ext cx="2493818" cy="2179782"/>
          </a:xfrm>
          <a:custGeom>
            <a:avLst/>
            <a:gdLst>
              <a:gd name="connsiteX0" fmla="*/ 0 w 2493818"/>
              <a:gd name="connsiteY0" fmla="*/ 46182 h 2179782"/>
              <a:gd name="connsiteX1" fmla="*/ 0 w 2493818"/>
              <a:gd name="connsiteY1" fmla="*/ 2179782 h 2179782"/>
              <a:gd name="connsiteX2" fmla="*/ 2493818 w 2493818"/>
              <a:gd name="connsiteY2" fmla="*/ 2179782 h 2179782"/>
              <a:gd name="connsiteX3" fmla="*/ 2493818 w 2493818"/>
              <a:gd name="connsiteY3" fmla="*/ 1145310 h 2179782"/>
              <a:gd name="connsiteX4" fmla="*/ 923636 w 2493818"/>
              <a:gd name="connsiteY4" fmla="*/ 1145310 h 2179782"/>
              <a:gd name="connsiteX5" fmla="*/ 923636 w 2493818"/>
              <a:gd name="connsiteY5" fmla="*/ 1006764 h 2179782"/>
              <a:gd name="connsiteX6" fmla="*/ 923636 w 2493818"/>
              <a:gd name="connsiteY6" fmla="*/ 0 h 2179782"/>
              <a:gd name="connsiteX7" fmla="*/ 0 w 2493818"/>
              <a:gd name="connsiteY7" fmla="*/ 46182 h 2179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93818" h="2179782">
                <a:moveTo>
                  <a:pt x="0" y="46182"/>
                </a:moveTo>
                <a:lnTo>
                  <a:pt x="0" y="2179782"/>
                </a:lnTo>
                <a:lnTo>
                  <a:pt x="2493818" y="2179782"/>
                </a:lnTo>
                <a:lnTo>
                  <a:pt x="2493818" y="1145310"/>
                </a:lnTo>
                <a:lnTo>
                  <a:pt x="923636" y="1145310"/>
                </a:lnTo>
                <a:lnTo>
                  <a:pt x="923636" y="1006764"/>
                </a:lnTo>
                <a:lnTo>
                  <a:pt x="923636" y="0"/>
                </a:lnTo>
                <a:lnTo>
                  <a:pt x="0" y="46182"/>
                </a:lnTo>
                <a:close/>
              </a:path>
            </a:pathLst>
          </a:custGeom>
          <a:noFill/>
          <a:ln w="254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0383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4" r="4102"/>
          <a:stretch/>
        </p:blipFill>
        <p:spPr>
          <a:xfrm>
            <a:off x="3177308" y="692696"/>
            <a:ext cx="5828147" cy="4824536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22" y="954793"/>
            <a:ext cx="2481615" cy="5273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841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81" y="908720"/>
            <a:ext cx="8609619" cy="52565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144241" y="160586"/>
            <a:ext cx="9073009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Заголовок 2"/>
          <p:cNvSpPr txBox="1">
            <a:spLocks/>
          </p:cNvSpPr>
          <p:nvPr/>
        </p:nvSpPr>
        <p:spPr>
          <a:xfrm>
            <a:off x="337219" y="136004"/>
            <a:ext cx="8736013" cy="379413"/>
          </a:xfrm>
          <a:prstGeom prst="rect">
            <a:avLst/>
          </a:prstGeom>
        </p:spPr>
        <p:txBody>
          <a:bodyPr vert="horz" anchor="b">
            <a:normAutofit lnSpcReduction="100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  <a:ea typeface="+mn-ea"/>
                <a:cs typeface="+mn-cs"/>
              </a:rPr>
              <a:t>3-</a:t>
            </a:r>
            <a:r>
              <a:rPr lang="en-US" sz="20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  <a:ea typeface="+mn-ea"/>
                <a:cs typeface="+mn-cs"/>
              </a:rPr>
              <a:t>D </a:t>
            </a:r>
            <a:r>
              <a:rPr lang="ru-RU" sz="20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  <a:ea typeface="+mn-ea"/>
                <a:cs typeface="+mn-cs"/>
              </a:rPr>
              <a:t>визуализация</a:t>
            </a:r>
            <a:endParaRPr lang="ru-RU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1685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4241" y="160586"/>
            <a:ext cx="9073009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45163" y="980729"/>
            <a:ext cx="8671162" cy="4708981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indent="714375" algn="just">
              <a:lnSpc>
                <a:spcPct val="150000"/>
              </a:lnSpc>
              <a:buNone/>
            </a:pP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БЛАГОУСТРОЙСТВО И ОЗЕЛЕНЕНИЕ ЯВЛЯЕТСЯ                       В ГОРОДЕ ВАЖНЕЙШИМ СОСТАВЛЯЮЩИМ ЭЛЕМЕНТОМ И ЗАНИМАЕТ ЗНАЧИТЕЛЬНОЕ ПРОСТРАНСТВО. </a:t>
            </a:r>
          </a:p>
          <a:p>
            <a:pPr indent="714375" algn="just">
              <a:lnSpc>
                <a:spcPct val="150000"/>
              </a:lnSpc>
              <a:buNone/>
            </a:pP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ТРУДНО ПЕРЕОЦЕНИТЬ ЗНАЧЕНИЕ БЛАГОУСТРОЙСТВА И ОЗЕЛЕНЕНИЯ В ЖИЗНИ ЛЮДЕЙ ПРИ ФОРМИРОВАНИИ ГОРОДСКОЙ СРЕДЫ. </a:t>
            </a:r>
          </a:p>
          <a:p>
            <a:pPr indent="714375" algn="just">
              <a:lnSpc>
                <a:spcPct val="150000"/>
              </a:lnSpc>
              <a:buNone/>
            </a:pP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ПРИ ГРАМОТНОМ ИСПОЛЬЗОВАНИИ ТЕРРИТОРИИ МОЖНО НА ДОЛГИЕ ГОДЫ СОЗДАТЬ ЭСТЕТИЧЕСКИ ПРИВЛЕКАТЕЛЬНЫЕ И ФУНКЦИОНАЛЬНЫЕ ТЕРРИТОРИИ ГОРОДА. 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235299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288255" y="764704"/>
            <a:ext cx="8739131" cy="5394205"/>
            <a:chOff x="371270" y="836712"/>
            <a:chExt cx="8739130" cy="5394205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837" b="9835"/>
            <a:stretch/>
          </p:blipFill>
          <p:spPr>
            <a:xfrm>
              <a:off x="371270" y="836712"/>
              <a:ext cx="4200466" cy="252027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829" b="5050"/>
            <a:stretch/>
          </p:blipFill>
          <p:spPr>
            <a:xfrm>
              <a:off x="4872764" y="849249"/>
              <a:ext cx="4237636" cy="251945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33" b="11460"/>
            <a:stretch/>
          </p:blipFill>
          <p:spPr>
            <a:xfrm>
              <a:off x="371270" y="3710638"/>
              <a:ext cx="4210522" cy="252027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18" b="4518"/>
            <a:stretch/>
          </p:blipFill>
          <p:spPr>
            <a:xfrm>
              <a:off x="4872764" y="3710638"/>
              <a:ext cx="4200466" cy="252027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9" name="Прямоугольник 8"/>
          <p:cNvSpPr/>
          <p:nvPr/>
        </p:nvSpPr>
        <p:spPr>
          <a:xfrm>
            <a:off x="144241" y="160586"/>
            <a:ext cx="9073009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Заголовок 2"/>
          <p:cNvSpPr txBox="1">
            <a:spLocks/>
          </p:cNvSpPr>
          <p:nvPr/>
        </p:nvSpPr>
        <p:spPr>
          <a:xfrm>
            <a:off x="337219" y="136004"/>
            <a:ext cx="8736013" cy="379413"/>
          </a:xfrm>
          <a:prstGeom prst="rect">
            <a:avLst/>
          </a:prstGeom>
        </p:spPr>
        <p:txBody>
          <a:bodyPr vert="horz" anchor="b">
            <a:normAutofit lnSpcReduction="100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  <a:ea typeface="+mn-ea"/>
                <a:cs typeface="+mn-cs"/>
              </a:rPr>
              <a:t>3-</a:t>
            </a:r>
            <a:r>
              <a:rPr lang="en-US" sz="20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  <a:ea typeface="+mn-ea"/>
                <a:cs typeface="+mn-cs"/>
              </a:rPr>
              <a:t>D </a:t>
            </a:r>
            <a:r>
              <a:rPr lang="ru-RU" sz="20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  <a:ea typeface="+mn-ea"/>
                <a:cs typeface="+mn-cs"/>
              </a:rPr>
              <a:t>визуализация</a:t>
            </a:r>
            <a:endParaRPr lang="ru-RU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8560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288257" y="777242"/>
            <a:ext cx="8712015" cy="5381667"/>
            <a:chOff x="371270" y="849249"/>
            <a:chExt cx="8712016" cy="5381667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45"/>
            <a:stretch/>
          </p:blipFill>
          <p:spPr>
            <a:xfrm>
              <a:off x="371270" y="849249"/>
              <a:ext cx="4210522" cy="253199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732"/>
            <a:stretch/>
          </p:blipFill>
          <p:spPr>
            <a:xfrm>
              <a:off x="4872764" y="861785"/>
              <a:ext cx="4194102" cy="251945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717"/>
            <a:stretch/>
          </p:blipFill>
          <p:spPr>
            <a:xfrm>
              <a:off x="371270" y="3698923"/>
              <a:ext cx="4210522" cy="253199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262" b="4983"/>
            <a:stretch/>
          </p:blipFill>
          <p:spPr>
            <a:xfrm>
              <a:off x="4872764" y="3698923"/>
              <a:ext cx="4210522" cy="253199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9" name="Прямоугольник 8"/>
          <p:cNvSpPr/>
          <p:nvPr/>
        </p:nvSpPr>
        <p:spPr>
          <a:xfrm>
            <a:off x="144241" y="160586"/>
            <a:ext cx="9073009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Заголовок 2"/>
          <p:cNvSpPr txBox="1">
            <a:spLocks/>
          </p:cNvSpPr>
          <p:nvPr/>
        </p:nvSpPr>
        <p:spPr>
          <a:xfrm>
            <a:off x="337219" y="136004"/>
            <a:ext cx="8736013" cy="379413"/>
          </a:xfrm>
          <a:prstGeom prst="rect">
            <a:avLst/>
          </a:prstGeom>
        </p:spPr>
        <p:txBody>
          <a:bodyPr vert="horz" anchor="b">
            <a:normAutofit lnSpcReduction="100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  <a:ea typeface="+mn-ea"/>
                <a:cs typeface="+mn-cs"/>
              </a:rPr>
              <a:t>3-</a:t>
            </a:r>
            <a:r>
              <a:rPr lang="en-US" sz="20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  <a:ea typeface="+mn-ea"/>
                <a:cs typeface="+mn-cs"/>
              </a:rPr>
              <a:t>D </a:t>
            </a:r>
            <a:r>
              <a:rPr lang="ru-RU" sz="20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  <a:ea typeface="+mn-ea"/>
                <a:cs typeface="+mn-cs"/>
              </a:rPr>
              <a:t>визуализация</a:t>
            </a:r>
            <a:endParaRPr lang="ru-RU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4206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9869358"/>
              </p:ext>
            </p:extLst>
          </p:nvPr>
        </p:nvGraphicFramePr>
        <p:xfrm>
          <a:off x="216248" y="660826"/>
          <a:ext cx="8928992" cy="56275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12319"/>
                <a:gridCol w="1097827"/>
                <a:gridCol w="3358406"/>
                <a:gridCol w="792088"/>
                <a:gridCol w="864096"/>
                <a:gridCol w="1279618"/>
                <a:gridCol w="1024638"/>
              </a:tblGrid>
              <a:tr h="4639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№ </a:t>
                      </a:r>
                      <a:endParaRPr lang="ru-RU" sz="11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п</a:t>
                      </a:r>
                      <a:r>
                        <a:rPr lang="ru-RU" sz="1100" dirty="0">
                          <a:effectLst/>
                        </a:rPr>
                        <a:t>. п.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8" marR="414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8" marR="414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Наименование работы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8" marR="414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Ед. изм.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8" marR="414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кол-во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8" marR="414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</a:rPr>
                        <a:t>стоимость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(руб.)</a:t>
                      </a:r>
                      <a:endParaRPr lang="ru-RU" sz="11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1488" marR="41488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срок исполнения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8" marR="41488" marT="0" marB="0" anchor="ctr"/>
                </a:tc>
              </a:tr>
              <a:tr h="240521">
                <a:tc row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8" marR="41488" marT="0" marB="0" anchor="ctr"/>
                </a:tc>
                <a:tc row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Покрытия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8" marR="41488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Тротуар из плитки прямоугольной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8" marR="414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м2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8" marR="414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3 283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8" marR="414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7 035 040,98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8" marR="41488" marT="0" marB="0" anchor="ctr"/>
                </a:tc>
                <a:tc rowSpan="2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01.10.2017 г.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8" marR="41488" marT="0" marB="0" anchor="ctr"/>
                </a:tc>
              </a:tr>
              <a:tr h="19244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Поребрик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8" marR="414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м.п.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8" marR="414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1 791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8" marR="414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1 929 986,94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8" marR="41488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311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Прорезиненное </a:t>
                      </a:r>
                      <a:r>
                        <a:rPr lang="ru-RU" sz="1100" dirty="0">
                          <a:effectLst/>
                        </a:rPr>
                        <a:t>покрытие для детских площадок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8" marR="414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м2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8" marR="414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420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8" marR="414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756 000,00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8" marR="41488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244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Устройство газонов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8" marR="414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м2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8" marR="414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380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8" marR="414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111 872,00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8" marR="41488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92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Устройство </a:t>
                      </a:r>
                      <a:r>
                        <a:rPr lang="ru-RU" sz="1100" dirty="0">
                          <a:effectLst/>
                        </a:rPr>
                        <a:t>тротуара из плитки гранитных </a:t>
                      </a:r>
                      <a:r>
                        <a:rPr lang="ru-RU" sz="1100" dirty="0" smtClean="0">
                          <a:effectLst/>
                        </a:rPr>
                        <a:t>30x30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8" marR="414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м2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8" marR="414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136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8" marR="414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701 730,00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8" marR="41488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2442">
                <a:tc row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8" marR="41488" marT="0" marB="0" anchor="ctr"/>
                </a:tc>
                <a:tc row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Детская площадка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8" marR="41488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ДИК (5304)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8" marR="414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шт.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8" marR="414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8" marR="414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171 600,00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8" marR="41488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052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Качели балансир (4104)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8" marR="414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шт.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8" marR="414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8" marR="414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34 580,00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8" marR="41488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244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Карусель (4194)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8" marR="414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шт.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8" marR="414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8" marR="414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50 180,00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8" marR="41488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052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Качели на дерев. стойках (4142)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8" marR="414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шт.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8" marR="414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8" marR="414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31 720,00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8" marR="41488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052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Подвеска качели с сиденьем резин (4968)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8" marR="414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шт.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8" marR="414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8" marR="414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13 780,00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8" marR="41488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244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Песочница (4242)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8" marR="414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шт.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8" marR="414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8" marR="414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6 734,00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8" marR="41488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288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Ограждение деревянное декоративное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8" marR="414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</a:rPr>
                        <a:t>м.п</a:t>
                      </a:r>
                      <a:r>
                        <a:rPr lang="ru-RU" sz="1100" dirty="0">
                          <a:effectLst/>
                        </a:rPr>
                        <a:t>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8" marR="414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78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8" marR="414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280 800,00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8" marR="41488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2442">
                <a:tc row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8" marR="41488" marT="0" marB="0" anchor="ctr"/>
                </a:tc>
                <a:tc row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Малые архитектурные формы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8" marR="41488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Скамейка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8" marR="414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шт.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8" marR="414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8" marR="414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92 000,00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8" marR="41488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244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Урна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8" marR="414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шт.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8" marR="414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8" marR="414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41 400,00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8" marR="41488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7753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Установка декоративных торшеров освещения h=4,0 м.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8" marR="414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шт.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8" marR="414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4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8" marR="414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207 000,00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8" marR="41488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696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Устройство декоративного ограждения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8" marR="414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м.п.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8" marR="414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115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8" marR="414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343 850,00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8" marR="41488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052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</a:rPr>
                        <a:t>Брустер</a:t>
                      </a:r>
                      <a:r>
                        <a:rPr lang="ru-RU" sz="1100" dirty="0">
                          <a:effectLst/>
                        </a:rPr>
                        <a:t> бетонный 0,4х0,5 м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8" marR="414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м.п.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8" marR="414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26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8" marR="414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104 000,00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8" marR="41488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052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Фонарь освещения парковый h=3,0м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8" marR="414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шт.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8" marR="414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25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8" marR="414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800 000,00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8" marR="41488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2707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8" marR="41488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Спортивная площадка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8" marR="41488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Оборудование для </a:t>
                      </a:r>
                      <a:r>
                        <a:rPr lang="ru-RU" sz="1100" dirty="0" err="1">
                          <a:effectLst/>
                        </a:rPr>
                        <a:t>Workout</a:t>
                      </a:r>
                      <a:r>
                        <a:rPr lang="ru-RU" sz="1100" dirty="0">
                          <a:effectLst/>
                        </a:rPr>
                        <a:t> для взрослого населения (брусья, кольца, лестница) (6455)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8" marR="414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шт.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8" marR="414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8" marR="414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189 922,50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8" marR="41488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052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Ограждение декоративное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8" marR="414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м.п.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8" marR="414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8" marR="414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135 000,00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8" marR="41488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24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7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1488" marR="4148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7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1488" marR="4148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+mj-lt"/>
                        </a:rPr>
                        <a:t>ИТОГО:</a:t>
                      </a:r>
                      <a:endParaRPr lang="ru-RU" sz="12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1488" marR="414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1200" b="1" dirty="0">
                        <a:effectLst/>
                        <a:latin typeface="+mj-lt"/>
                        <a:cs typeface="Times New Roman"/>
                      </a:endParaRPr>
                    </a:p>
                  </a:txBody>
                  <a:tcPr marL="41488" marR="4148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200" b="1" dirty="0">
                        <a:effectLst/>
                        <a:latin typeface="+mj-lt"/>
                        <a:cs typeface="Times New Roman"/>
                      </a:endParaRPr>
                    </a:p>
                  </a:txBody>
                  <a:tcPr marL="41488" marR="414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+mj-lt"/>
                        </a:rPr>
                        <a:t>13 037 196,42</a:t>
                      </a:r>
                      <a:endParaRPr lang="ru-RU" sz="12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1488" marR="41488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144241" y="160586"/>
            <a:ext cx="9073009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835379" y="140550"/>
            <a:ext cx="569073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Стоимость и перечень работ</a:t>
            </a:r>
            <a:endParaRPr lang="ru-RU" sz="20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55270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2" t="22903" b="10806"/>
          <a:stretch/>
        </p:blipFill>
        <p:spPr>
          <a:xfrm>
            <a:off x="1186198" y="2780928"/>
            <a:ext cx="6989092" cy="3543301"/>
          </a:xfrm>
          <a:prstGeom prst="rect">
            <a:avLst/>
          </a:prstGeom>
          <a:effectLst>
            <a:softEdge rad="469900"/>
          </a:effectLst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702115" y="980728"/>
            <a:ext cx="7957266" cy="1152872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Обустройство </a:t>
            </a:r>
            <a:r>
              <a:rPr lang="ru-RU" sz="3200" b="1" dirty="0" smtClean="0"/>
              <a:t>лыжно-роллерной трассы в </a:t>
            </a:r>
            <a:r>
              <a:rPr lang="ru-RU" sz="3200" b="1" dirty="0" smtClean="0"/>
              <a:t>поселке </a:t>
            </a:r>
            <a:r>
              <a:rPr lang="ru-RU" sz="3200" b="1" dirty="0" err="1" smtClean="0"/>
              <a:t>Лыхма</a:t>
            </a:r>
            <a:endParaRPr lang="ru-RU" sz="3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44241" y="160586"/>
            <a:ext cx="9073009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4411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24" r="1132" b="3896"/>
          <a:stretch/>
        </p:blipFill>
        <p:spPr>
          <a:xfrm>
            <a:off x="624296" y="1772817"/>
            <a:ext cx="3581671" cy="44870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824761" y="1772816"/>
            <a:ext cx="4206666" cy="4464496"/>
          </a:xfrm>
        </p:spPr>
        <p:txBody>
          <a:bodyPr>
            <a:noAutofit/>
          </a:bodyPr>
          <a:lstStyle/>
          <a:p>
            <a:pPr marL="0" indent="360363" algn="just">
              <a:lnSpc>
                <a:spcPct val="110000"/>
              </a:lnSpc>
              <a:buNone/>
            </a:pPr>
            <a:r>
              <a:rPr lang="ru-RU" sz="1700" dirty="0" smtClean="0"/>
              <a:t>Обустраиваемая территория расположена в юго - западной части поселка </a:t>
            </a:r>
            <a:r>
              <a:rPr lang="ru-RU" sz="1700" dirty="0" err="1" smtClean="0"/>
              <a:t>Лыхма</a:t>
            </a:r>
            <a:r>
              <a:rPr lang="ru-RU" sz="1700" dirty="0" smtClean="0"/>
              <a:t>. </a:t>
            </a:r>
          </a:p>
          <a:p>
            <a:pPr marL="0" indent="360363" algn="just">
              <a:lnSpc>
                <a:spcPct val="110000"/>
              </a:lnSpc>
              <a:buNone/>
            </a:pPr>
            <a:r>
              <a:rPr lang="ru-RU" sz="1700" dirty="0" smtClean="0"/>
              <a:t>Трассировка </a:t>
            </a:r>
            <a:r>
              <a:rPr lang="ru-RU" sz="1700" dirty="0" smtClean="0"/>
              <a:t>лыжно-роллерного </a:t>
            </a:r>
            <a:r>
              <a:rPr lang="ru-RU" sz="1700" dirty="0" smtClean="0"/>
              <a:t>маршрута производится с учетом сложившегося природного рельефа и лесного массива. </a:t>
            </a:r>
            <a:endParaRPr lang="ru-RU" sz="1700" dirty="0"/>
          </a:p>
          <a:p>
            <a:pPr marL="0" indent="360363" algn="just">
              <a:lnSpc>
                <a:spcPct val="110000"/>
              </a:lnSpc>
              <a:buNone/>
            </a:pPr>
            <a:r>
              <a:rPr lang="ru-RU" sz="1700" dirty="0"/>
              <a:t>Протяженность трассы – 820 м.</a:t>
            </a:r>
            <a:endParaRPr lang="ru-RU" sz="1700" dirty="0" smtClean="0"/>
          </a:p>
          <a:p>
            <a:pPr marL="0" indent="360363" algn="just">
              <a:lnSpc>
                <a:spcPct val="110000"/>
              </a:lnSpc>
              <a:buNone/>
            </a:pPr>
            <a:r>
              <a:rPr lang="ru-RU" sz="1700" dirty="0" smtClean="0"/>
              <a:t>Проектным решением определено расположение корпуса для хранения инвентаря и обслуживания населения. </a:t>
            </a:r>
          </a:p>
          <a:p>
            <a:pPr marL="0" indent="360363" algn="just">
              <a:lnSpc>
                <a:spcPct val="110000"/>
              </a:lnSpc>
              <a:buNone/>
            </a:pPr>
            <a:r>
              <a:rPr lang="ru-RU" sz="1700" dirty="0" smtClean="0"/>
              <a:t>Благоустройство </a:t>
            </a:r>
            <a:r>
              <a:rPr lang="ru-RU" sz="1700" dirty="0" smtClean="0"/>
              <a:t>трассы </a:t>
            </a:r>
            <a:r>
              <a:rPr lang="ru-RU" sz="1700" dirty="0" smtClean="0"/>
              <a:t>будет выполнено с учетом требований безопасного и комфортного движения.</a:t>
            </a:r>
            <a:endParaRPr lang="ru-RU" sz="1700" dirty="0"/>
          </a:p>
        </p:txBody>
      </p:sp>
      <p:sp>
        <p:nvSpPr>
          <p:cNvPr id="12" name="Заголовок 2"/>
          <p:cNvSpPr txBox="1">
            <a:spLocks/>
          </p:cNvSpPr>
          <p:nvPr/>
        </p:nvSpPr>
        <p:spPr>
          <a:xfrm>
            <a:off x="312050" y="330734"/>
            <a:ext cx="8737389" cy="758952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err="1" smtClean="0"/>
              <a:t>Предпроектный</a:t>
            </a:r>
            <a:r>
              <a:rPr lang="ru-RU" sz="2400" b="1" dirty="0" smtClean="0"/>
              <a:t> анализ территории</a:t>
            </a:r>
            <a:endParaRPr lang="ru-RU" sz="24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44241" y="160586"/>
            <a:ext cx="9073009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880544" y="5805264"/>
            <a:ext cx="1296144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4409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5662823"/>
              </p:ext>
            </p:extLst>
          </p:nvPr>
        </p:nvGraphicFramePr>
        <p:xfrm>
          <a:off x="216249" y="692696"/>
          <a:ext cx="8928992" cy="31806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04056"/>
                <a:gridCol w="1152127"/>
                <a:gridCol w="3312369"/>
                <a:gridCol w="792088"/>
                <a:gridCol w="864096"/>
                <a:gridCol w="1232775"/>
                <a:gridCol w="1071481"/>
              </a:tblGrid>
              <a:tr h="5040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№ </a:t>
                      </a:r>
                      <a:endParaRPr lang="ru-RU" sz="11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п</a:t>
                      </a:r>
                      <a:r>
                        <a:rPr lang="ru-RU" sz="1100" dirty="0">
                          <a:effectLst/>
                        </a:rPr>
                        <a:t>. п.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Наименование работы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Ед. изм.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кол-во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</a:rPr>
                        <a:t>стоимость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(руб.)</a:t>
                      </a:r>
                      <a:endParaRPr lang="ru-RU" sz="11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срок исполнения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31643"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Покрытия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Тротуар из плитки прямоугольной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м2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850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2 043 004,33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row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01.10.2017 г.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1582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Поребрик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м.п.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1 700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1 659 574,00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3164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Устройство проездов из бетонных плит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м2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908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2 741 401,86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582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Устройство газонов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м2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147 200,00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1254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Малые архитектурные </a:t>
                      </a:r>
                      <a:r>
                        <a:rPr lang="ru-RU" sz="1050" dirty="0" smtClean="0">
                          <a:effectLst/>
                        </a:rPr>
                        <a:t>формы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Скамейка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шт.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57 500,00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00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Урна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шт.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25 875,00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229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Освещение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Торшеры освещения с проводом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шт.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780 000,00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74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</a:rPr>
                        <a:t>ИТОГО: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1100" b="1" dirty="0">
                        <a:effectLst/>
                        <a:latin typeface="+mj-lt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b="1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7 454 555,19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144241" y="160586"/>
            <a:ext cx="9073009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835379" y="140550"/>
            <a:ext cx="569073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Стоимость и перечень работ</a:t>
            </a:r>
            <a:endParaRPr lang="ru-RU" sz="20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60911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2" b="7752"/>
          <a:stretch/>
        </p:blipFill>
        <p:spPr>
          <a:xfrm>
            <a:off x="1186199" y="2780928"/>
            <a:ext cx="6989092" cy="3543301"/>
          </a:xfrm>
          <a:prstGeom prst="rect">
            <a:avLst/>
          </a:prstGeom>
          <a:effectLst>
            <a:softEdge rad="469900"/>
          </a:effectLst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702115" y="1052736"/>
            <a:ext cx="7957266" cy="1080864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Благоустройство центральной площади в поселке </a:t>
            </a:r>
            <a:r>
              <a:rPr lang="ru-RU" sz="3200" b="1" dirty="0" err="1" smtClean="0"/>
              <a:t>Сорум</a:t>
            </a:r>
            <a:endParaRPr lang="ru-RU" sz="3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44241" y="160586"/>
            <a:ext cx="9073009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840984" y="6381327"/>
            <a:ext cx="2197164" cy="300267"/>
          </a:xfrm>
          <a:prstGeom prst="rect">
            <a:avLst/>
          </a:prstGeom>
        </p:spPr>
        <p:txBody>
          <a:bodyPr vert="horz" rtlCol="0" anchor="b" anchorCtr="0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100" b="1" dirty="0" smtClean="0">
                <a:solidFill>
                  <a:schemeClr val="bg1"/>
                </a:solidFill>
              </a:rPr>
              <a:t>ООО «АС «АРС – Проект»</a:t>
            </a:r>
            <a:endParaRPr lang="ru-RU" sz="11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637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3"/>
          <p:cNvSpPr>
            <a:spLocks noGrp="1"/>
          </p:cNvSpPr>
          <p:nvPr>
            <p:ph type="body" sz="half" idx="2"/>
          </p:nvPr>
        </p:nvSpPr>
        <p:spPr>
          <a:xfrm>
            <a:off x="216248" y="908720"/>
            <a:ext cx="2736304" cy="5462736"/>
          </a:xfrm>
        </p:spPr>
        <p:txBody>
          <a:bodyPr>
            <a:noAutofit/>
          </a:bodyPr>
          <a:lstStyle/>
          <a:p>
            <a:pPr indent="360363" algn="just"/>
            <a:r>
              <a:rPr lang="ru-RU" dirty="0"/>
              <a:t>Благоустраиваемая территория расположена в центральной части поселка </a:t>
            </a:r>
            <a:r>
              <a:rPr lang="ru-RU" dirty="0" err="1"/>
              <a:t>Сорум</a:t>
            </a:r>
            <a:r>
              <a:rPr lang="ru-RU" dirty="0"/>
              <a:t>. </a:t>
            </a:r>
          </a:p>
          <a:p>
            <a:pPr indent="360363" algn="just"/>
            <a:r>
              <a:rPr lang="ru-RU" dirty="0"/>
              <a:t>Площадь территории </a:t>
            </a:r>
            <a:r>
              <a:rPr lang="ru-RU" dirty="0" smtClean="0"/>
              <a:t>составляет 11 620 </a:t>
            </a:r>
            <a:r>
              <a:rPr lang="ru-RU" dirty="0" err="1"/>
              <a:t>кв.м</a:t>
            </a:r>
            <a:r>
              <a:rPr lang="ru-RU" dirty="0"/>
              <a:t>.</a:t>
            </a:r>
          </a:p>
          <a:p>
            <a:pPr indent="360363" algn="just"/>
            <a:r>
              <a:rPr lang="ru-RU" dirty="0" smtClean="0"/>
              <a:t>Территория представлена </a:t>
            </a:r>
            <a:r>
              <a:rPr lang="ru-RU" dirty="0"/>
              <a:t>объектами следующего назначения:</a:t>
            </a:r>
          </a:p>
          <a:p>
            <a:pPr indent="268288" algn="just">
              <a:buClrTx/>
              <a:buFont typeface="Wingdings" pitchFamily="2" charset="2"/>
              <a:buChar char="q"/>
            </a:pPr>
            <a:r>
              <a:rPr lang="ru-RU" dirty="0" smtClean="0"/>
              <a:t>общеобразовательного;</a:t>
            </a:r>
          </a:p>
          <a:p>
            <a:pPr indent="268288" algn="just">
              <a:buClrTx/>
              <a:buFont typeface="Wingdings" pitchFamily="2" charset="2"/>
              <a:buChar char="q"/>
            </a:pPr>
            <a:r>
              <a:rPr lang="ru-RU" dirty="0" smtClean="0"/>
              <a:t>спортивного;</a:t>
            </a:r>
          </a:p>
          <a:p>
            <a:pPr indent="268288" algn="just">
              <a:buClrTx/>
              <a:buFont typeface="Wingdings" pitchFamily="2" charset="2"/>
              <a:buChar char="q"/>
            </a:pPr>
            <a:r>
              <a:rPr lang="ru-RU" dirty="0" smtClean="0"/>
              <a:t>административно-делового;</a:t>
            </a:r>
          </a:p>
          <a:p>
            <a:pPr indent="268288" algn="just">
              <a:buClrTx/>
              <a:buFont typeface="Wingdings" pitchFamily="2" charset="2"/>
              <a:buChar char="q"/>
            </a:pPr>
            <a:r>
              <a:rPr lang="ru-RU" dirty="0" smtClean="0"/>
              <a:t>торгового;</a:t>
            </a:r>
          </a:p>
          <a:p>
            <a:pPr indent="268288" algn="just">
              <a:buClrTx/>
              <a:buFont typeface="Wingdings" pitchFamily="2" charset="2"/>
              <a:buChar char="q"/>
            </a:pPr>
            <a:r>
              <a:rPr lang="ru-RU" dirty="0" smtClean="0"/>
              <a:t>жилого </a:t>
            </a:r>
            <a:r>
              <a:rPr lang="ru-RU" dirty="0"/>
              <a:t>(МКД).  </a:t>
            </a:r>
          </a:p>
          <a:p>
            <a:pPr marL="0" indent="0">
              <a:buNone/>
            </a:pPr>
            <a:endParaRPr lang="ru-RU" sz="17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" r="7950"/>
          <a:stretch/>
        </p:blipFill>
        <p:spPr>
          <a:xfrm>
            <a:off x="3506572" y="682905"/>
            <a:ext cx="5154902" cy="48721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6" name="Объект 2"/>
          <p:cNvSpPr txBox="1">
            <a:spLocks/>
          </p:cNvSpPr>
          <p:nvPr/>
        </p:nvSpPr>
        <p:spPr>
          <a:xfrm>
            <a:off x="4249658" y="5774215"/>
            <a:ext cx="3528392" cy="342802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 2"/>
              <a:buNone/>
            </a:pPr>
            <a:r>
              <a:rPr lang="ru-RU" sz="1600" dirty="0" smtClean="0"/>
              <a:t>-  благоустраиваемая территория</a:t>
            </a:r>
            <a:endParaRPr lang="ru-RU" sz="1600" dirty="0"/>
          </a:p>
        </p:txBody>
      </p:sp>
      <p:sp>
        <p:nvSpPr>
          <p:cNvPr id="31" name="Полилиния 30"/>
          <p:cNvSpPr/>
          <p:nvPr/>
        </p:nvSpPr>
        <p:spPr>
          <a:xfrm>
            <a:off x="6280728" y="1801091"/>
            <a:ext cx="914400" cy="3149600"/>
          </a:xfrm>
          <a:custGeom>
            <a:avLst/>
            <a:gdLst>
              <a:gd name="connsiteX0" fmla="*/ 535709 w 914400"/>
              <a:gd name="connsiteY0" fmla="*/ 0 h 3149600"/>
              <a:gd name="connsiteX1" fmla="*/ 914400 w 914400"/>
              <a:gd name="connsiteY1" fmla="*/ 55418 h 3149600"/>
              <a:gd name="connsiteX2" fmla="*/ 637309 w 914400"/>
              <a:gd name="connsiteY2" fmla="*/ 1958109 h 3149600"/>
              <a:gd name="connsiteX3" fmla="*/ 701964 w 914400"/>
              <a:gd name="connsiteY3" fmla="*/ 2133600 h 3149600"/>
              <a:gd name="connsiteX4" fmla="*/ 554182 w 914400"/>
              <a:gd name="connsiteY4" fmla="*/ 3149600 h 3149600"/>
              <a:gd name="connsiteX5" fmla="*/ 0 w 914400"/>
              <a:gd name="connsiteY5" fmla="*/ 3075709 h 3149600"/>
              <a:gd name="connsiteX6" fmla="*/ 378691 w 914400"/>
              <a:gd name="connsiteY6" fmla="*/ 914400 h 3149600"/>
              <a:gd name="connsiteX7" fmla="*/ 258618 w 914400"/>
              <a:gd name="connsiteY7" fmla="*/ 812800 h 3149600"/>
              <a:gd name="connsiteX8" fmla="*/ 424873 w 914400"/>
              <a:gd name="connsiteY8" fmla="*/ 471054 h 3149600"/>
              <a:gd name="connsiteX9" fmla="*/ 535709 w 914400"/>
              <a:gd name="connsiteY9" fmla="*/ 0 h 314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" h="3149600">
                <a:moveTo>
                  <a:pt x="535709" y="0"/>
                </a:moveTo>
                <a:lnTo>
                  <a:pt x="914400" y="55418"/>
                </a:lnTo>
                <a:lnTo>
                  <a:pt x="637309" y="1958109"/>
                </a:lnTo>
                <a:lnTo>
                  <a:pt x="701964" y="2133600"/>
                </a:lnTo>
                <a:lnTo>
                  <a:pt x="554182" y="3149600"/>
                </a:lnTo>
                <a:lnTo>
                  <a:pt x="0" y="3075709"/>
                </a:lnTo>
                <a:lnTo>
                  <a:pt x="378691" y="914400"/>
                </a:lnTo>
                <a:lnTo>
                  <a:pt x="258618" y="812800"/>
                </a:lnTo>
                <a:lnTo>
                  <a:pt x="424873" y="471054"/>
                </a:lnTo>
                <a:lnTo>
                  <a:pt x="535709" y="0"/>
                </a:lnTo>
                <a:close/>
              </a:path>
            </a:pathLst>
          </a:custGeom>
          <a:noFill/>
          <a:ln w="3492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3561977" y="5774215"/>
            <a:ext cx="687680" cy="342802"/>
          </a:xfrm>
          <a:prstGeom prst="rect">
            <a:avLst/>
          </a:prstGeom>
          <a:pattFill prst="wdUpDiag">
            <a:fgClr>
              <a:srgbClr val="0045D0"/>
            </a:fgClr>
            <a:bgClr>
              <a:schemeClr val="bg1"/>
            </a:bgClr>
          </a:patt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Заголовок 1"/>
          <p:cNvSpPr txBox="1">
            <a:spLocks/>
          </p:cNvSpPr>
          <p:nvPr/>
        </p:nvSpPr>
        <p:spPr>
          <a:xfrm>
            <a:off x="6840984" y="6381327"/>
            <a:ext cx="2197164" cy="300267"/>
          </a:xfrm>
          <a:prstGeom prst="rect">
            <a:avLst/>
          </a:prstGeom>
        </p:spPr>
        <p:txBody>
          <a:bodyPr vert="horz" rtlCol="0" anchor="b" anchorCtr="0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100" b="1" dirty="0" smtClean="0">
                <a:solidFill>
                  <a:schemeClr val="bg1"/>
                </a:solidFill>
              </a:rPr>
              <a:t>ООО «АС «АРС – Проект»</a:t>
            </a:r>
            <a:endParaRPr lang="ru-RU" sz="11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528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6" r="15081"/>
          <a:stretch/>
        </p:blipFill>
        <p:spPr>
          <a:xfrm>
            <a:off x="3734869" y="620688"/>
            <a:ext cx="4612800" cy="5615705"/>
          </a:xfrm>
        </p:spPr>
      </p:pic>
      <p:sp>
        <p:nvSpPr>
          <p:cNvPr id="34" name="Заголовок 33"/>
          <p:cNvSpPr>
            <a:spLocks noGrp="1"/>
          </p:cNvSpPr>
          <p:nvPr>
            <p:ph type="title"/>
          </p:nvPr>
        </p:nvSpPr>
        <p:spPr>
          <a:xfrm>
            <a:off x="432274" y="792539"/>
            <a:ext cx="2418384" cy="990600"/>
          </a:xfrm>
        </p:spPr>
        <p:txBody>
          <a:bodyPr/>
          <a:lstStyle/>
          <a:p>
            <a:pPr algn="ctr"/>
            <a:r>
              <a:rPr lang="ru-RU" sz="1800" dirty="0"/>
              <a:t>Концепция. </a:t>
            </a:r>
            <a:r>
              <a:rPr lang="ru-RU" sz="1800" dirty="0" smtClean="0"/>
              <a:t>Функциональная схема.</a:t>
            </a:r>
            <a:endParaRPr lang="ru-RU" sz="1800" dirty="0"/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216249" y="1857492"/>
            <a:ext cx="2664296" cy="3443717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ru-RU" dirty="0" smtClean="0"/>
              <a:t>Проектом благоустройства выделено 5 зон:</a:t>
            </a:r>
          </a:p>
          <a:p>
            <a:pPr marL="285750" indent="-285750">
              <a:spcBef>
                <a:spcPts val="0"/>
              </a:spcBef>
              <a:buClr>
                <a:schemeClr val="bg1"/>
              </a:buClr>
              <a:buFont typeface="Wingdings" pitchFamily="2" charset="2"/>
              <a:buChar char="q"/>
            </a:pPr>
            <a:r>
              <a:rPr lang="ru-RU" dirty="0" smtClean="0"/>
              <a:t>Зона массового пребывания людей</a:t>
            </a:r>
            <a:endParaRPr lang="ru-RU" dirty="0"/>
          </a:p>
          <a:p>
            <a:pPr marL="285750" indent="-285750">
              <a:spcBef>
                <a:spcPts val="0"/>
              </a:spcBef>
              <a:buClr>
                <a:schemeClr val="bg1"/>
              </a:buClr>
              <a:buFont typeface="Wingdings" pitchFamily="2" charset="2"/>
              <a:buChar char="q"/>
            </a:pPr>
            <a:r>
              <a:rPr lang="ru-RU" dirty="0" smtClean="0"/>
              <a:t>Зона отдыха</a:t>
            </a:r>
          </a:p>
          <a:p>
            <a:pPr marL="285750" indent="-285750">
              <a:spcBef>
                <a:spcPts val="0"/>
              </a:spcBef>
              <a:buClr>
                <a:schemeClr val="bg1"/>
              </a:buClr>
              <a:buFont typeface="Wingdings" pitchFamily="2" charset="2"/>
              <a:buChar char="q"/>
            </a:pPr>
            <a:r>
              <a:rPr lang="ru-RU" dirty="0" smtClean="0"/>
              <a:t>Спортивная зона</a:t>
            </a:r>
          </a:p>
          <a:p>
            <a:pPr marL="285750" indent="-285750">
              <a:spcBef>
                <a:spcPts val="0"/>
              </a:spcBef>
              <a:buClr>
                <a:schemeClr val="bg1"/>
              </a:buClr>
              <a:buFont typeface="Wingdings" pitchFamily="2" charset="2"/>
              <a:buChar char="q"/>
            </a:pPr>
            <a:r>
              <a:rPr lang="ru-RU" dirty="0" smtClean="0"/>
              <a:t>Игровая зона</a:t>
            </a:r>
          </a:p>
          <a:p>
            <a:pPr marL="285750" indent="-285750">
              <a:spcBef>
                <a:spcPts val="0"/>
              </a:spcBef>
              <a:buClr>
                <a:schemeClr val="bg1"/>
              </a:buClr>
              <a:buFont typeface="Wingdings" pitchFamily="2" charset="2"/>
              <a:buChar char="q"/>
            </a:pPr>
            <a:r>
              <a:rPr lang="ru-RU" dirty="0" smtClean="0"/>
              <a:t>Тихая зона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8569176" y="5373216"/>
            <a:ext cx="576065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1" name="Группа 40"/>
          <p:cNvGrpSpPr/>
          <p:nvPr/>
        </p:nvGrpSpPr>
        <p:grpSpPr>
          <a:xfrm>
            <a:off x="3384602" y="980728"/>
            <a:ext cx="2292283" cy="1296144"/>
            <a:chOff x="4969176" y="960024"/>
            <a:chExt cx="2056464" cy="897467"/>
          </a:xfrm>
        </p:grpSpPr>
        <p:sp>
          <p:nvSpPr>
            <p:cNvPr id="42" name="Полилиния 41"/>
            <p:cNvSpPr/>
            <p:nvPr/>
          </p:nvSpPr>
          <p:spPr>
            <a:xfrm>
              <a:off x="5052060" y="984769"/>
              <a:ext cx="1973580" cy="872722"/>
            </a:xfrm>
            <a:custGeom>
              <a:avLst/>
              <a:gdLst>
                <a:gd name="connsiteX0" fmla="*/ 1325880 w 1973580"/>
                <a:gd name="connsiteY0" fmla="*/ 266700 h 845820"/>
                <a:gd name="connsiteX1" fmla="*/ 0 w 1973580"/>
                <a:gd name="connsiteY1" fmla="*/ 266700 h 845820"/>
                <a:gd name="connsiteX2" fmla="*/ 0 w 1973580"/>
                <a:gd name="connsiteY2" fmla="*/ 0 h 845820"/>
                <a:gd name="connsiteX3" fmla="*/ 1325880 w 1973580"/>
                <a:gd name="connsiteY3" fmla="*/ 0 h 845820"/>
                <a:gd name="connsiteX4" fmla="*/ 1325880 w 1973580"/>
                <a:gd name="connsiteY4" fmla="*/ 190500 h 845820"/>
                <a:gd name="connsiteX5" fmla="*/ 1973580 w 1973580"/>
                <a:gd name="connsiteY5" fmla="*/ 845820 h 845820"/>
                <a:gd name="connsiteX6" fmla="*/ 1325880 w 1973580"/>
                <a:gd name="connsiteY6" fmla="*/ 266700 h 845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73580" h="845820">
                  <a:moveTo>
                    <a:pt x="1325880" y="266700"/>
                  </a:moveTo>
                  <a:lnTo>
                    <a:pt x="0" y="266700"/>
                  </a:lnTo>
                  <a:lnTo>
                    <a:pt x="0" y="0"/>
                  </a:lnTo>
                  <a:lnTo>
                    <a:pt x="1325880" y="0"/>
                  </a:lnTo>
                  <a:lnTo>
                    <a:pt x="1325880" y="190500"/>
                  </a:lnTo>
                  <a:lnTo>
                    <a:pt x="1973580" y="845820"/>
                  </a:lnTo>
                  <a:lnTo>
                    <a:pt x="1325880" y="26670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Объект 2"/>
            <p:cNvSpPr txBox="1">
              <a:spLocks/>
            </p:cNvSpPr>
            <p:nvPr/>
          </p:nvSpPr>
          <p:spPr>
            <a:xfrm>
              <a:off x="4969176" y="960024"/>
              <a:ext cx="1483118" cy="287770"/>
            </a:xfrm>
            <a:prstGeom prst="rect">
              <a:avLst/>
            </a:prstGeom>
            <a:noFill/>
          </p:spPr>
          <p:txBody>
            <a:bodyPr vert="horz">
              <a:noAutofit/>
            </a:bodyPr>
            <a:lstStyle>
              <a:lvl1pPr marL="274320" indent="-27432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/>
                <a:buChar char=""/>
                <a:defRPr kumimoji="0"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40" indent="-27432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/>
                <a:buChar char=""/>
                <a:defRPr kumimoji="0" sz="2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822960" indent="-22860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SzPct val="75000"/>
                <a:buFont typeface="Wingdings 2"/>
                <a:buChar char="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97280" indent="-228600" algn="l" rtl="0" eaLnBrk="1" latinLnBrk="0" hangingPunct="1">
                <a:spcBef>
                  <a:spcPct val="20000"/>
                </a:spcBef>
                <a:buClr>
                  <a:schemeClr val="accent4"/>
                </a:buClr>
                <a:buSzPct val="70000"/>
                <a:buFont typeface="Wingdings"/>
                <a:buChar char=""/>
                <a:defRPr kumimoji="0"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371600" indent="-228600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FontTx/>
                <a:buChar char="•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645920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80000"/>
                <a:buFont typeface="Wingdings 2"/>
                <a:buChar char="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20240" indent="-182880" algn="l" rtl="0" eaLnBrk="1" latinLnBrk="0" hangingPunct="1">
                <a:spcBef>
                  <a:spcPct val="20000"/>
                </a:spcBef>
                <a:buClr>
                  <a:schemeClr val="accent1">
                    <a:shade val="75000"/>
                  </a:schemeClr>
                </a:buClr>
                <a:buSzPct val="90000"/>
                <a:buChar char="•"/>
                <a:defRPr kumimoji="0"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03120" indent="-182880" algn="l" rtl="0" eaLnBrk="1" latinLnBrk="0" hangingPunct="1">
                <a:spcBef>
                  <a:spcPct val="20000"/>
                </a:spcBef>
                <a:buClr>
                  <a:schemeClr val="accent4">
                    <a:shade val="75000"/>
                  </a:schemeClr>
                </a:buClr>
                <a:buChar char="•"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377440" indent="-182880" algn="l" rtl="0" eaLnBrk="1" latinLnBrk="0" hangingPunct="1">
                <a:spcBef>
                  <a:spcPct val="20000"/>
                </a:spcBef>
                <a:buClr>
                  <a:schemeClr val="accent2">
                    <a:shade val="75000"/>
                  </a:schemeClr>
                </a:buClr>
                <a:buSzPct val="90000"/>
                <a:buChar char="•"/>
                <a:defRPr kumimoji="0" sz="1400" kern="1200" cap="all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Wingdings 2"/>
                <a:buNone/>
              </a:pPr>
              <a:r>
                <a:rPr lang="ru-RU" sz="1200" b="1" dirty="0" smtClean="0"/>
                <a:t>Зона массового отдыха</a:t>
              </a:r>
              <a:endParaRPr lang="ru-RU" sz="1200" b="1" dirty="0"/>
            </a:p>
          </p:txBody>
        </p:sp>
      </p:grpSp>
      <p:grpSp>
        <p:nvGrpSpPr>
          <p:cNvPr id="47" name="Группа 46"/>
          <p:cNvGrpSpPr/>
          <p:nvPr/>
        </p:nvGrpSpPr>
        <p:grpSpPr>
          <a:xfrm flipV="1">
            <a:off x="6346572" y="2141915"/>
            <a:ext cx="2008924" cy="800325"/>
            <a:chOff x="6160655" y="3074920"/>
            <a:chExt cx="1976473" cy="713859"/>
          </a:xfrm>
        </p:grpSpPr>
        <p:sp>
          <p:nvSpPr>
            <p:cNvPr id="48" name="Полилиния 47"/>
            <p:cNvSpPr/>
            <p:nvPr/>
          </p:nvSpPr>
          <p:spPr>
            <a:xfrm>
              <a:off x="6160655" y="3074920"/>
              <a:ext cx="1904466" cy="711989"/>
            </a:xfrm>
            <a:custGeom>
              <a:avLst/>
              <a:gdLst>
                <a:gd name="connsiteX0" fmla="*/ 0 w 1727200"/>
                <a:gd name="connsiteY0" fmla="*/ 0 h 738909"/>
                <a:gd name="connsiteX1" fmla="*/ 600363 w 1727200"/>
                <a:gd name="connsiteY1" fmla="*/ 738909 h 738909"/>
                <a:gd name="connsiteX2" fmla="*/ 1727200 w 1727200"/>
                <a:gd name="connsiteY2" fmla="*/ 738909 h 738909"/>
                <a:gd name="connsiteX3" fmla="*/ 1727200 w 1727200"/>
                <a:gd name="connsiteY3" fmla="*/ 461818 h 738909"/>
                <a:gd name="connsiteX4" fmla="*/ 600363 w 1727200"/>
                <a:gd name="connsiteY4" fmla="*/ 461818 h 738909"/>
                <a:gd name="connsiteX5" fmla="*/ 600363 w 1727200"/>
                <a:gd name="connsiteY5" fmla="*/ 618836 h 738909"/>
                <a:gd name="connsiteX6" fmla="*/ 0 w 1727200"/>
                <a:gd name="connsiteY6" fmla="*/ 0 h 738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27200" h="738909">
                  <a:moveTo>
                    <a:pt x="0" y="0"/>
                  </a:moveTo>
                  <a:lnTo>
                    <a:pt x="600363" y="738909"/>
                  </a:lnTo>
                  <a:lnTo>
                    <a:pt x="1727200" y="738909"/>
                  </a:lnTo>
                  <a:lnTo>
                    <a:pt x="1727200" y="461818"/>
                  </a:lnTo>
                  <a:lnTo>
                    <a:pt x="600363" y="461818"/>
                  </a:lnTo>
                  <a:lnTo>
                    <a:pt x="600363" y="6188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" name="Объект 2"/>
            <p:cNvSpPr txBox="1">
              <a:spLocks/>
            </p:cNvSpPr>
            <p:nvPr/>
          </p:nvSpPr>
          <p:spPr>
            <a:xfrm rot="10800000">
              <a:off x="6763932" y="3501008"/>
              <a:ext cx="1373196" cy="287771"/>
            </a:xfrm>
            <a:prstGeom prst="rect">
              <a:avLst/>
            </a:prstGeom>
            <a:noFill/>
          </p:spPr>
          <p:txBody>
            <a:bodyPr vert="horz">
              <a:noAutofit/>
            </a:bodyPr>
            <a:lstStyle>
              <a:lvl1pPr marL="274320" indent="-27432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/>
                <a:buChar char=""/>
                <a:defRPr kumimoji="0"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40" indent="-27432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/>
                <a:buChar char=""/>
                <a:defRPr kumimoji="0" sz="2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822960" indent="-22860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SzPct val="75000"/>
                <a:buFont typeface="Wingdings 2"/>
                <a:buChar char="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97280" indent="-228600" algn="l" rtl="0" eaLnBrk="1" latinLnBrk="0" hangingPunct="1">
                <a:spcBef>
                  <a:spcPct val="20000"/>
                </a:spcBef>
                <a:buClr>
                  <a:schemeClr val="accent4"/>
                </a:buClr>
                <a:buSzPct val="70000"/>
                <a:buFont typeface="Wingdings"/>
                <a:buChar char=""/>
                <a:defRPr kumimoji="0"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371600" indent="-228600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FontTx/>
                <a:buChar char="•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645920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80000"/>
                <a:buFont typeface="Wingdings 2"/>
                <a:buChar char="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20240" indent="-182880" algn="l" rtl="0" eaLnBrk="1" latinLnBrk="0" hangingPunct="1">
                <a:spcBef>
                  <a:spcPct val="20000"/>
                </a:spcBef>
                <a:buClr>
                  <a:schemeClr val="accent1">
                    <a:shade val="75000"/>
                  </a:schemeClr>
                </a:buClr>
                <a:buSzPct val="90000"/>
                <a:buChar char="•"/>
                <a:defRPr kumimoji="0"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03120" indent="-182880" algn="l" rtl="0" eaLnBrk="1" latinLnBrk="0" hangingPunct="1">
                <a:spcBef>
                  <a:spcPct val="20000"/>
                </a:spcBef>
                <a:buClr>
                  <a:schemeClr val="accent4">
                    <a:shade val="75000"/>
                  </a:schemeClr>
                </a:buClr>
                <a:buChar char="•"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377440" indent="-182880" algn="l" rtl="0" eaLnBrk="1" latinLnBrk="0" hangingPunct="1">
                <a:spcBef>
                  <a:spcPct val="20000"/>
                </a:spcBef>
                <a:buClr>
                  <a:schemeClr val="accent2">
                    <a:shade val="75000"/>
                  </a:schemeClr>
                </a:buClr>
                <a:buSzPct val="90000"/>
                <a:buChar char="•"/>
                <a:defRPr kumimoji="0" sz="1400" kern="1200" cap="all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Wingdings 2"/>
                <a:buNone/>
              </a:pPr>
              <a:r>
                <a:rPr lang="ru-RU" sz="1200" b="1" dirty="0" smtClean="0"/>
                <a:t>Зона отдыха</a:t>
              </a:r>
              <a:endParaRPr lang="ru-RU" sz="1200" b="1" dirty="0"/>
            </a:p>
          </p:txBody>
        </p:sp>
      </p:grpSp>
      <p:grpSp>
        <p:nvGrpSpPr>
          <p:cNvPr id="18" name="Группа 17"/>
          <p:cNvGrpSpPr/>
          <p:nvPr/>
        </p:nvGrpSpPr>
        <p:grpSpPr>
          <a:xfrm flipV="1">
            <a:off x="6560252" y="3423778"/>
            <a:ext cx="2008924" cy="800325"/>
            <a:chOff x="6160655" y="3074920"/>
            <a:chExt cx="1976473" cy="713859"/>
          </a:xfrm>
        </p:grpSpPr>
        <p:sp>
          <p:nvSpPr>
            <p:cNvPr id="19" name="Полилиния 18"/>
            <p:cNvSpPr/>
            <p:nvPr/>
          </p:nvSpPr>
          <p:spPr>
            <a:xfrm>
              <a:off x="6160655" y="3074920"/>
              <a:ext cx="1904466" cy="711989"/>
            </a:xfrm>
            <a:custGeom>
              <a:avLst/>
              <a:gdLst>
                <a:gd name="connsiteX0" fmla="*/ 0 w 1727200"/>
                <a:gd name="connsiteY0" fmla="*/ 0 h 738909"/>
                <a:gd name="connsiteX1" fmla="*/ 600363 w 1727200"/>
                <a:gd name="connsiteY1" fmla="*/ 738909 h 738909"/>
                <a:gd name="connsiteX2" fmla="*/ 1727200 w 1727200"/>
                <a:gd name="connsiteY2" fmla="*/ 738909 h 738909"/>
                <a:gd name="connsiteX3" fmla="*/ 1727200 w 1727200"/>
                <a:gd name="connsiteY3" fmla="*/ 461818 h 738909"/>
                <a:gd name="connsiteX4" fmla="*/ 600363 w 1727200"/>
                <a:gd name="connsiteY4" fmla="*/ 461818 h 738909"/>
                <a:gd name="connsiteX5" fmla="*/ 600363 w 1727200"/>
                <a:gd name="connsiteY5" fmla="*/ 618836 h 738909"/>
                <a:gd name="connsiteX6" fmla="*/ 0 w 1727200"/>
                <a:gd name="connsiteY6" fmla="*/ 0 h 738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27200" h="738909">
                  <a:moveTo>
                    <a:pt x="0" y="0"/>
                  </a:moveTo>
                  <a:lnTo>
                    <a:pt x="600363" y="738909"/>
                  </a:lnTo>
                  <a:lnTo>
                    <a:pt x="1727200" y="738909"/>
                  </a:lnTo>
                  <a:lnTo>
                    <a:pt x="1727200" y="461818"/>
                  </a:lnTo>
                  <a:lnTo>
                    <a:pt x="600363" y="461818"/>
                  </a:lnTo>
                  <a:lnTo>
                    <a:pt x="600363" y="6188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Объект 2"/>
            <p:cNvSpPr txBox="1">
              <a:spLocks/>
            </p:cNvSpPr>
            <p:nvPr/>
          </p:nvSpPr>
          <p:spPr>
            <a:xfrm rot="10800000">
              <a:off x="6763932" y="3501008"/>
              <a:ext cx="1373196" cy="287771"/>
            </a:xfrm>
            <a:prstGeom prst="rect">
              <a:avLst/>
            </a:prstGeom>
            <a:noFill/>
          </p:spPr>
          <p:txBody>
            <a:bodyPr vert="horz">
              <a:noAutofit/>
            </a:bodyPr>
            <a:lstStyle>
              <a:lvl1pPr marL="274320" indent="-27432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/>
                <a:buChar char=""/>
                <a:defRPr kumimoji="0"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40" indent="-27432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/>
                <a:buChar char=""/>
                <a:defRPr kumimoji="0" sz="2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822960" indent="-22860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SzPct val="75000"/>
                <a:buFont typeface="Wingdings 2"/>
                <a:buChar char="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97280" indent="-228600" algn="l" rtl="0" eaLnBrk="1" latinLnBrk="0" hangingPunct="1">
                <a:spcBef>
                  <a:spcPct val="20000"/>
                </a:spcBef>
                <a:buClr>
                  <a:schemeClr val="accent4"/>
                </a:buClr>
                <a:buSzPct val="70000"/>
                <a:buFont typeface="Wingdings"/>
                <a:buChar char=""/>
                <a:defRPr kumimoji="0"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371600" indent="-228600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FontTx/>
                <a:buChar char="•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645920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80000"/>
                <a:buFont typeface="Wingdings 2"/>
                <a:buChar char="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20240" indent="-182880" algn="l" rtl="0" eaLnBrk="1" latinLnBrk="0" hangingPunct="1">
                <a:spcBef>
                  <a:spcPct val="20000"/>
                </a:spcBef>
                <a:buClr>
                  <a:schemeClr val="accent1">
                    <a:shade val="75000"/>
                  </a:schemeClr>
                </a:buClr>
                <a:buSzPct val="90000"/>
                <a:buChar char="•"/>
                <a:defRPr kumimoji="0"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03120" indent="-182880" algn="l" rtl="0" eaLnBrk="1" latinLnBrk="0" hangingPunct="1">
                <a:spcBef>
                  <a:spcPct val="20000"/>
                </a:spcBef>
                <a:buClr>
                  <a:schemeClr val="accent4">
                    <a:shade val="75000"/>
                  </a:schemeClr>
                </a:buClr>
                <a:buChar char="•"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377440" indent="-182880" algn="l" rtl="0" eaLnBrk="1" latinLnBrk="0" hangingPunct="1">
                <a:spcBef>
                  <a:spcPct val="20000"/>
                </a:spcBef>
                <a:buClr>
                  <a:schemeClr val="accent2">
                    <a:shade val="75000"/>
                  </a:schemeClr>
                </a:buClr>
                <a:buSzPct val="90000"/>
                <a:buChar char="•"/>
                <a:defRPr kumimoji="0" sz="1400" kern="1200" cap="all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Wingdings 2"/>
                <a:buNone/>
              </a:pPr>
              <a:r>
                <a:rPr lang="ru-RU" sz="1200" b="1" dirty="0" smtClean="0"/>
                <a:t>Игровая зона</a:t>
              </a:r>
              <a:endParaRPr lang="ru-RU" sz="1200" b="1" dirty="0"/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6719176" y="4999835"/>
            <a:ext cx="2144556" cy="780690"/>
            <a:chOff x="6160655" y="3074920"/>
            <a:chExt cx="1976473" cy="713859"/>
          </a:xfrm>
        </p:grpSpPr>
        <p:sp>
          <p:nvSpPr>
            <p:cNvPr id="22" name="Полилиния 21"/>
            <p:cNvSpPr/>
            <p:nvPr/>
          </p:nvSpPr>
          <p:spPr>
            <a:xfrm>
              <a:off x="6160655" y="3074920"/>
              <a:ext cx="1904466" cy="711989"/>
            </a:xfrm>
            <a:custGeom>
              <a:avLst/>
              <a:gdLst>
                <a:gd name="connsiteX0" fmla="*/ 0 w 1727200"/>
                <a:gd name="connsiteY0" fmla="*/ 0 h 738909"/>
                <a:gd name="connsiteX1" fmla="*/ 600363 w 1727200"/>
                <a:gd name="connsiteY1" fmla="*/ 738909 h 738909"/>
                <a:gd name="connsiteX2" fmla="*/ 1727200 w 1727200"/>
                <a:gd name="connsiteY2" fmla="*/ 738909 h 738909"/>
                <a:gd name="connsiteX3" fmla="*/ 1727200 w 1727200"/>
                <a:gd name="connsiteY3" fmla="*/ 461818 h 738909"/>
                <a:gd name="connsiteX4" fmla="*/ 600363 w 1727200"/>
                <a:gd name="connsiteY4" fmla="*/ 461818 h 738909"/>
                <a:gd name="connsiteX5" fmla="*/ 600363 w 1727200"/>
                <a:gd name="connsiteY5" fmla="*/ 618836 h 738909"/>
                <a:gd name="connsiteX6" fmla="*/ 0 w 1727200"/>
                <a:gd name="connsiteY6" fmla="*/ 0 h 738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27200" h="738909">
                  <a:moveTo>
                    <a:pt x="0" y="0"/>
                  </a:moveTo>
                  <a:lnTo>
                    <a:pt x="600363" y="738909"/>
                  </a:lnTo>
                  <a:lnTo>
                    <a:pt x="1727200" y="738909"/>
                  </a:lnTo>
                  <a:lnTo>
                    <a:pt x="1727200" y="461818"/>
                  </a:lnTo>
                  <a:lnTo>
                    <a:pt x="600363" y="461818"/>
                  </a:lnTo>
                  <a:lnTo>
                    <a:pt x="600363" y="6188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Объект 2"/>
            <p:cNvSpPr txBox="1">
              <a:spLocks/>
            </p:cNvSpPr>
            <p:nvPr/>
          </p:nvSpPr>
          <p:spPr>
            <a:xfrm>
              <a:off x="6763932" y="3501008"/>
              <a:ext cx="1373196" cy="287771"/>
            </a:xfrm>
            <a:prstGeom prst="rect">
              <a:avLst/>
            </a:prstGeom>
            <a:noFill/>
          </p:spPr>
          <p:txBody>
            <a:bodyPr vert="horz">
              <a:noAutofit/>
            </a:bodyPr>
            <a:lstStyle>
              <a:lvl1pPr marL="274320" indent="-27432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/>
                <a:buChar char=""/>
                <a:defRPr kumimoji="0"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40" indent="-27432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/>
                <a:buChar char=""/>
                <a:defRPr kumimoji="0" sz="2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822960" indent="-22860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SzPct val="75000"/>
                <a:buFont typeface="Wingdings 2"/>
                <a:buChar char="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97280" indent="-228600" algn="l" rtl="0" eaLnBrk="1" latinLnBrk="0" hangingPunct="1">
                <a:spcBef>
                  <a:spcPct val="20000"/>
                </a:spcBef>
                <a:buClr>
                  <a:schemeClr val="accent4"/>
                </a:buClr>
                <a:buSzPct val="70000"/>
                <a:buFont typeface="Wingdings"/>
                <a:buChar char=""/>
                <a:defRPr kumimoji="0"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371600" indent="-228600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FontTx/>
                <a:buChar char="•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645920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80000"/>
                <a:buFont typeface="Wingdings 2"/>
                <a:buChar char="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20240" indent="-182880" algn="l" rtl="0" eaLnBrk="1" latinLnBrk="0" hangingPunct="1">
                <a:spcBef>
                  <a:spcPct val="20000"/>
                </a:spcBef>
                <a:buClr>
                  <a:schemeClr val="accent1">
                    <a:shade val="75000"/>
                  </a:schemeClr>
                </a:buClr>
                <a:buSzPct val="90000"/>
                <a:buChar char="•"/>
                <a:defRPr kumimoji="0"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03120" indent="-182880" algn="l" rtl="0" eaLnBrk="1" latinLnBrk="0" hangingPunct="1">
                <a:spcBef>
                  <a:spcPct val="20000"/>
                </a:spcBef>
                <a:buClr>
                  <a:schemeClr val="accent4">
                    <a:shade val="75000"/>
                  </a:schemeClr>
                </a:buClr>
                <a:buChar char="•"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377440" indent="-182880" algn="l" rtl="0" eaLnBrk="1" latinLnBrk="0" hangingPunct="1">
                <a:spcBef>
                  <a:spcPct val="20000"/>
                </a:spcBef>
                <a:buClr>
                  <a:schemeClr val="accent2">
                    <a:shade val="75000"/>
                  </a:schemeClr>
                </a:buClr>
                <a:buSzPct val="90000"/>
                <a:buChar char="•"/>
                <a:defRPr kumimoji="0" sz="1400" kern="1200" cap="all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Wingdings 2"/>
                <a:buNone/>
              </a:pPr>
              <a:r>
                <a:rPr lang="ru-RU" sz="1200" b="1" dirty="0" smtClean="0"/>
                <a:t>Тихая зона</a:t>
              </a:r>
              <a:endParaRPr lang="ru-RU" sz="1200" b="1" dirty="0"/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3744641" y="3052517"/>
            <a:ext cx="2292283" cy="880539"/>
            <a:chOff x="4969176" y="960024"/>
            <a:chExt cx="2056464" cy="897467"/>
          </a:xfrm>
        </p:grpSpPr>
        <p:sp>
          <p:nvSpPr>
            <p:cNvPr id="25" name="Полилиния 24"/>
            <p:cNvSpPr/>
            <p:nvPr/>
          </p:nvSpPr>
          <p:spPr>
            <a:xfrm>
              <a:off x="5052060" y="984769"/>
              <a:ext cx="1973580" cy="872722"/>
            </a:xfrm>
            <a:custGeom>
              <a:avLst/>
              <a:gdLst>
                <a:gd name="connsiteX0" fmla="*/ 1325880 w 1973580"/>
                <a:gd name="connsiteY0" fmla="*/ 266700 h 845820"/>
                <a:gd name="connsiteX1" fmla="*/ 0 w 1973580"/>
                <a:gd name="connsiteY1" fmla="*/ 266700 h 845820"/>
                <a:gd name="connsiteX2" fmla="*/ 0 w 1973580"/>
                <a:gd name="connsiteY2" fmla="*/ 0 h 845820"/>
                <a:gd name="connsiteX3" fmla="*/ 1325880 w 1973580"/>
                <a:gd name="connsiteY3" fmla="*/ 0 h 845820"/>
                <a:gd name="connsiteX4" fmla="*/ 1325880 w 1973580"/>
                <a:gd name="connsiteY4" fmla="*/ 190500 h 845820"/>
                <a:gd name="connsiteX5" fmla="*/ 1973580 w 1973580"/>
                <a:gd name="connsiteY5" fmla="*/ 845820 h 845820"/>
                <a:gd name="connsiteX6" fmla="*/ 1325880 w 1973580"/>
                <a:gd name="connsiteY6" fmla="*/ 266700 h 845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73580" h="845820">
                  <a:moveTo>
                    <a:pt x="1325880" y="266700"/>
                  </a:moveTo>
                  <a:lnTo>
                    <a:pt x="0" y="266700"/>
                  </a:lnTo>
                  <a:lnTo>
                    <a:pt x="0" y="0"/>
                  </a:lnTo>
                  <a:lnTo>
                    <a:pt x="1325880" y="0"/>
                  </a:lnTo>
                  <a:lnTo>
                    <a:pt x="1325880" y="190500"/>
                  </a:lnTo>
                  <a:lnTo>
                    <a:pt x="1973580" y="845820"/>
                  </a:lnTo>
                  <a:lnTo>
                    <a:pt x="1325880" y="26670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Объект 2"/>
            <p:cNvSpPr txBox="1">
              <a:spLocks/>
            </p:cNvSpPr>
            <p:nvPr/>
          </p:nvSpPr>
          <p:spPr>
            <a:xfrm>
              <a:off x="4969176" y="960024"/>
              <a:ext cx="1483118" cy="287770"/>
            </a:xfrm>
            <a:prstGeom prst="rect">
              <a:avLst/>
            </a:prstGeom>
            <a:noFill/>
          </p:spPr>
          <p:txBody>
            <a:bodyPr vert="horz">
              <a:noAutofit/>
            </a:bodyPr>
            <a:lstStyle>
              <a:lvl1pPr marL="274320" indent="-27432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/>
                <a:buChar char=""/>
                <a:defRPr kumimoji="0"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40" indent="-27432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/>
                <a:buChar char=""/>
                <a:defRPr kumimoji="0" sz="2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822960" indent="-22860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SzPct val="75000"/>
                <a:buFont typeface="Wingdings 2"/>
                <a:buChar char="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97280" indent="-228600" algn="l" rtl="0" eaLnBrk="1" latinLnBrk="0" hangingPunct="1">
                <a:spcBef>
                  <a:spcPct val="20000"/>
                </a:spcBef>
                <a:buClr>
                  <a:schemeClr val="accent4"/>
                </a:buClr>
                <a:buSzPct val="70000"/>
                <a:buFont typeface="Wingdings"/>
                <a:buChar char=""/>
                <a:defRPr kumimoji="0"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371600" indent="-228600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FontTx/>
                <a:buChar char="•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645920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80000"/>
                <a:buFont typeface="Wingdings 2"/>
                <a:buChar char="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20240" indent="-182880" algn="l" rtl="0" eaLnBrk="1" latinLnBrk="0" hangingPunct="1">
                <a:spcBef>
                  <a:spcPct val="20000"/>
                </a:spcBef>
                <a:buClr>
                  <a:schemeClr val="accent1">
                    <a:shade val="75000"/>
                  </a:schemeClr>
                </a:buClr>
                <a:buSzPct val="90000"/>
                <a:buChar char="•"/>
                <a:defRPr kumimoji="0"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03120" indent="-182880" algn="l" rtl="0" eaLnBrk="1" latinLnBrk="0" hangingPunct="1">
                <a:spcBef>
                  <a:spcPct val="20000"/>
                </a:spcBef>
                <a:buClr>
                  <a:schemeClr val="accent4">
                    <a:shade val="75000"/>
                  </a:schemeClr>
                </a:buClr>
                <a:buChar char="•"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377440" indent="-182880" algn="l" rtl="0" eaLnBrk="1" latinLnBrk="0" hangingPunct="1">
                <a:spcBef>
                  <a:spcPct val="20000"/>
                </a:spcBef>
                <a:buClr>
                  <a:schemeClr val="accent2">
                    <a:shade val="75000"/>
                  </a:schemeClr>
                </a:buClr>
                <a:buSzPct val="90000"/>
                <a:buChar char="•"/>
                <a:defRPr kumimoji="0" sz="1400" kern="1200" cap="all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Wingdings 2"/>
                <a:buNone/>
              </a:pPr>
              <a:r>
                <a:rPr lang="ru-RU" sz="1200" b="1" dirty="0" smtClean="0"/>
                <a:t>Спортивная зона</a:t>
              </a:r>
              <a:endParaRPr lang="ru-RU" sz="1200" b="1" dirty="0"/>
            </a:p>
          </p:txBody>
        </p:sp>
      </p:grpSp>
      <p:sp>
        <p:nvSpPr>
          <p:cNvPr id="27" name="Заголовок 1"/>
          <p:cNvSpPr txBox="1">
            <a:spLocks/>
          </p:cNvSpPr>
          <p:nvPr/>
        </p:nvSpPr>
        <p:spPr>
          <a:xfrm>
            <a:off x="6840984" y="6381327"/>
            <a:ext cx="2197164" cy="300267"/>
          </a:xfrm>
          <a:prstGeom prst="rect">
            <a:avLst/>
          </a:prstGeom>
        </p:spPr>
        <p:txBody>
          <a:bodyPr vert="horz" rtlCol="0" anchor="b" anchorCtr="0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100" b="1" dirty="0" smtClean="0">
                <a:solidFill>
                  <a:schemeClr val="bg1"/>
                </a:solidFill>
              </a:rPr>
              <a:t>ООО «АС «АРС – Проект»</a:t>
            </a:r>
            <a:endParaRPr lang="ru-RU" sz="11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716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12268" y="116632"/>
            <a:ext cx="8737389" cy="792088"/>
          </a:xfrm>
          <a:prstGeom prst="rect">
            <a:avLst/>
          </a:prstGeom>
        </p:spPr>
        <p:txBody>
          <a:bodyPr vert="horz" rtlCol="0" anchor="b" anchorCtr="0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91" y="836712"/>
            <a:ext cx="8640959" cy="5184576"/>
          </a:xfrm>
          <a:prstGeom prst="rect">
            <a:avLst/>
          </a:prstGeom>
          <a:effectLst>
            <a:softEdge rad="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144241" y="160586"/>
            <a:ext cx="9073009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Заголовок 2"/>
          <p:cNvSpPr txBox="1">
            <a:spLocks/>
          </p:cNvSpPr>
          <p:nvPr/>
        </p:nvSpPr>
        <p:spPr>
          <a:xfrm>
            <a:off x="337219" y="136004"/>
            <a:ext cx="8736013" cy="379413"/>
          </a:xfrm>
          <a:prstGeom prst="rect">
            <a:avLst/>
          </a:prstGeom>
        </p:spPr>
        <p:txBody>
          <a:bodyPr vert="horz" anchor="b">
            <a:normAutofit lnSpcReduction="100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  <a:ea typeface="+mn-ea"/>
                <a:cs typeface="+mn-cs"/>
              </a:rPr>
              <a:t>3-</a:t>
            </a:r>
            <a:r>
              <a:rPr lang="en-US" sz="20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  <a:ea typeface="+mn-ea"/>
                <a:cs typeface="+mn-cs"/>
              </a:rPr>
              <a:t>D </a:t>
            </a:r>
            <a:r>
              <a:rPr lang="ru-RU" sz="20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  <a:ea typeface="+mn-ea"/>
                <a:cs typeface="+mn-cs"/>
              </a:rPr>
              <a:t>визуализация</a:t>
            </a:r>
            <a:endParaRPr lang="ru-RU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33" name="Заголовок 1"/>
          <p:cNvSpPr txBox="1">
            <a:spLocks/>
          </p:cNvSpPr>
          <p:nvPr/>
        </p:nvSpPr>
        <p:spPr>
          <a:xfrm>
            <a:off x="6840984" y="6381327"/>
            <a:ext cx="2197164" cy="300267"/>
          </a:xfrm>
          <a:prstGeom prst="rect">
            <a:avLst/>
          </a:prstGeom>
        </p:spPr>
        <p:txBody>
          <a:bodyPr vert="horz" rtlCol="0" anchor="b" anchorCtr="0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100" b="1" dirty="0" smtClean="0">
                <a:solidFill>
                  <a:schemeClr val="bg1"/>
                </a:solidFill>
              </a:rPr>
              <a:t>ООО «АС «АРС – Проект»</a:t>
            </a:r>
            <a:endParaRPr lang="ru-RU" sz="11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705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4241" y="160586"/>
            <a:ext cx="9073009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12050" y="330734"/>
            <a:ext cx="8737389" cy="758952"/>
          </a:xfrm>
        </p:spPr>
        <p:txBody>
          <a:bodyPr>
            <a:normAutofit/>
          </a:bodyPr>
          <a:lstStyle/>
          <a:p>
            <a:r>
              <a:rPr lang="ru-RU" sz="3000" b="1" dirty="0" smtClean="0"/>
              <a:t>Перечень мероприятий</a:t>
            </a:r>
            <a:endParaRPr lang="ru-RU" sz="3000" b="1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u="sng" dirty="0" smtClean="0"/>
              <a:t>Обустройство мест массового отдыха населения:</a:t>
            </a:r>
          </a:p>
          <a:p>
            <a:pPr marL="0" indent="0" algn="just">
              <a:buNone/>
            </a:pPr>
            <a:endParaRPr lang="ru-RU" sz="800" u="sng" dirty="0" smtClean="0"/>
          </a:p>
          <a:p>
            <a:pPr algn="just"/>
            <a:r>
              <a:rPr lang="ru-RU" sz="2000" dirty="0"/>
              <a:t>б</a:t>
            </a:r>
            <a:r>
              <a:rPr lang="ru-RU" sz="2000" dirty="0" smtClean="0"/>
              <a:t>лагоустройство территории Набережной в районе гостиницы «Карибу» и музея «</a:t>
            </a:r>
            <a:r>
              <a:rPr lang="ru-RU" sz="2000" dirty="0" err="1" smtClean="0"/>
              <a:t>Нуви</a:t>
            </a:r>
            <a:r>
              <a:rPr lang="ru-RU" sz="2000" dirty="0" smtClean="0"/>
              <a:t> </a:t>
            </a:r>
            <a:r>
              <a:rPr lang="ru-RU" sz="2000" dirty="0" err="1" smtClean="0"/>
              <a:t>Ат</a:t>
            </a:r>
            <a:r>
              <a:rPr lang="ru-RU" sz="2000" dirty="0" smtClean="0"/>
              <a:t>», </a:t>
            </a:r>
            <a:r>
              <a:rPr lang="ru-RU" sz="2000" dirty="0" smtClean="0"/>
              <a:t>г. Белоярский;</a:t>
            </a:r>
          </a:p>
          <a:p>
            <a:pPr algn="just"/>
            <a:r>
              <a:rPr lang="ru-RU" sz="2000" dirty="0" smtClean="0"/>
              <a:t>обустройство парковой зоны в </a:t>
            </a:r>
            <a:r>
              <a:rPr lang="ru-RU" sz="2000" dirty="0" err="1" smtClean="0"/>
              <a:t>мкр</a:t>
            </a:r>
            <a:r>
              <a:rPr lang="ru-RU" sz="2000" dirty="0" smtClean="0"/>
              <a:t>. 2 п. </a:t>
            </a:r>
            <a:r>
              <a:rPr lang="ru-RU" sz="2000" dirty="0" err="1" smtClean="0"/>
              <a:t>Верхнеказымский</a:t>
            </a:r>
            <a:r>
              <a:rPr lang="ru-RU" sz="2000" dirty="0" smtClean="0"/>
              <a:t>;</a:t>
            </a:r>
          </a:p>
          <a:p>
            <a:pPr algn="just"/>
            <a:r>
              <a:rPr lang="ru-RU" sz="2000" dirty="0"/>
              <a:t>благоустройство центральной площади в с. </a:t>
            </a:r>
            <a:r>
              <a:rPr lang="ru-RU" sz="2000" dirty="0" err="1" smtClean="0"/>
              <a:t>Казым</a:t>
            </a:r>
            <a:r>
              <a:rPr lang="ru-RU" sz="2000" dirty="0" smtClean="0"/>
              <a:t>;</a:t>
            </a:r>
            <a:endParaRPr lang="ru-RU" sz="2000" dirty="0"/>
          </a:p>
          <a:p>
            <a:pPr algn="just"/>
            <a:r>
              <a:rPr lang="ru-RU" sz="2000" dirty="0" smtClean="0"/>
              <a:t>обустройство лыжной базы в п. </a:t>
            </a:r>
            <a:r>
              <a:rPr lang="ru-RU" sz="2000" dirty="0" err="1" smtClean="0"/>
              <a:t>Лыхма</a:t>
            </a:r>
            <a:r>
              <a:rPr lang="ru-RU" sz="2000" dirty="0" smtClean="0"/>
              <a:t>;</a:t>
            </a:r>
          </a:p>
          <a:p>
            <a:pPr algn="just"/>
            <a:r>
              <a:rPr lang="ru-RU" sz="2000" dirty="0" smtClean="0"/>
              <a:t>благоустройство центральной </a:t>
            </a:r>
            <a:r>
              <a:rPr lang="ru-RU" sz="2000" dirty="0"/>
              <a:t>площади в с. </a:t>
            </a:r>
            <a:r>
              <a:rPr lang="ru-RU" sz="2000" dirty="0" err="1" smtClean="0"/>
              <a:t>Сорум</a:t>
            </a:r>
            <a:r>
              <a:rPr lang="ru-RU" sz="2000" dirty="0" smtClean="0"/>
              <a:t>;</a:t>
            </a:r>
            <a:endParaRPr lang="ru-RU" sz="2000" dirty="0"/>
          </a:p>
          <a:p>
            <a:pPr algn="just"/>
            <a:r>
              <a:rPr lang="ru-RU" sz="2000" dirty="0"/>
              <a:t>устройство пешеходной зоны по ул. Школьная в п. </a:t>
            </a:r>
            <a:r>
              <a:rPr lang="ru-RU" sz="2000" dirty="0" smtClean="0"/>
              <a:t>Сосновка.</a:t>
            </a:r>
            <a:endParaRPr lang="ru-RU" sz="2000" dirty="0"/>
          </a:p>
          <a:p>
            <a:pPr algn="just"/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4018223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371264" y="764704"/>
            <a:ext cx="8618955" cy="5400599"/>
            <a:chOff x="454278" y="836712"/>
            <a:chExt cx="8618954" cy="5400599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510" y="836712"/>
              <a:ext cx="4200466" cy="252028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2764" y="836712"/>
              <a:ext cx="4200468" cy="252028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278" y="3716209"/>
              <a:ext cx="4200466" cy="252028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2764" y="3717031"/>
              <a:ext cx="4200467" cy="252028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9" name="Прямоугольник 8"/>
          <p:cNvSpPr/>
          <p:nvPr/>
        </p:nvSpPr>
        <p:spPr>
          <a:xfrm>
            <a:off x="144241" y="160586"/>
            <a:ext cx="9073009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Заголовок 2"/>
          <p:cNvSpPr txBox="1">
            <a:spLocks/>
          </p:cNvSpPr>
          <p:nvPr/>
        </p:nvSpPr>
        <p:spPr>
          <a:xfrm>
            <a:off x="337219" y="136004"/>
            <a:ext cx="8736013" cy="379413"/>
          </a:xfrm>
          <a:prstGeom prst="rect">
            <a:avLst/>
          </a:prstGeom>
        </p:spPr>
        <p:txBody>
          <a:bodyPr vert="horz" anchor="b">
            <a:normAutofit lnSpcReduction="100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  <a:ea typeface="+mn-ea"/>
                <a:cs typeface="+mn-cs"/>
              </a:rPr>
              <a:t>3-</a:t>
            </a:r>
            <a:r>
              <a:rPr lang="en-US" sz="20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  <a:ea typeface="+mn-ea"/>
                <a:cs typeface="+mn-cs"/>
              </a:rPr>
              <a:t>D </a:t>
            </a:r>
            <a:r>
              <a:rPr lang="ru-RU" sz="20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  <a:ea typeface="+mn-ea"/>
                <a:cs typeface="+mn-cs"/>
              </a:rPr>
              <a:t>визуализация</a:t>
            </a:r>
            <a:endParaRPr lang="ru-RU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6840984" y="6381327"/>
            <a:ext cx="2197164" cy="300267"/>
          </a:xfrm>
          <a:prstGeom prst="rect">
            <a:avLst/>
          </a:prstGeom>
        </p:spPr>
        <p:txBody>
          <a:bodyPr vert="horz" rtlCol="0" anchor="b" anchorCtr="0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100" b="1" dirty="0" smtClean="0">
                <a:solidFill>
                  <a:schemeClr val="bg1"/>
                </a:solidFill>
              </a:rPr>
              <a:t>ООО «АС «АРС – Проект»</a:t>
            </a:r>
            <a:endParaRPr lang="ru-RU" sz="11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484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371265" y="764704"/>
            <a:ext cx="8618953" cy="5400599"/>
            <a:chOff x="454278" y="836712"/>
            <a:chExt cx="8618953" cy="5400599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510" y="836712"/>
              <a:ext cx="4200466" cy="252027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2765" y="836712"/>
              <a:ext cx="4200466" cy="252028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278" y="3716209"/>
              <a:ext cx="4200466" cy="252027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2764" y="3717031"/>
              <a:ext cx="4200466" cy="252028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9" name="Прямоугольник 8"/>
          <p:cNvSpPr/>
          <p:nvPr/>
        </p:nvSpPr>
        <p:spPr>
          <a:xfrm>
            <a:off x="144241" y="160586"/>
            <a:ext cx="9073009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Заголовок 2"/>
          <p:cNvSpPr txBox="1">
            <a:spLocks/>
          </p:cNvSpPr>
          <p:nvPr/>
        </p:nvSpPr>
        <p:spPr>
          <a:xfrm>
            <a:off x="337219" y="136004"/>
            <a:ext cx="8736013" cy="379413"/>
          </a:xfrm>
          <a:prstGeom prst="rect">
            <a:avLst/>
          </a:prstGeom>
        </p:spPr>
        <p:txBody>
          <a:bodyPr vert="horz" anchor="b">
            <a:normAutofit lnSpcReduction="100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  <a:ea typeface="+mn-ea"/>
                <a:cs typeface="+mn-cs"/>
              </a:rPr>
              <a:t>3-</a:t>
            </a:r>
            <a:r>
              <a:rPr lang="en-US" sz="20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  <a:ea typeface="+mn-ea"/>
                <a:cs typeface="+mn-cs"/>
              </a:rPr>
              <a:t>D </a:t>
            </a:r>
            <a:r>
              <a:rPr lang="ru-RU" sz="20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  <a:ea typeface="+mn-ea"/>
                <a:cs typeface="+mn-cs"/>
              </a:rPr>
              <a:t>визуализация</a:t>
            </a:r>
            <a:endParaRPr lang="ru-RU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6840984" y="6381327"/>
            <a:ext cx="2197164" cy="300267"/>
          </a:xfrm>
          <a:prstGeom prst="rect">
            <a:avLst/>
          </a:prstGeom>
        </p:spPr>
        <p:txBody>
          <a:bodyPr vert="horz" rtlCol="0" anchor="b" anchorCtr="0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100" b="1" dirty="0" smtClean="0">
                <a:solidFill>
                  <a:schemeClr val="bg1"/>
                </a:solidFill>
              </a:rPr>
              <a:t>ООО «АС «АРС – Проект»</a:t>
            </a:r>
            <a:endParaRPr lang="ru-RU" sz="11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154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371265" y="764704"/>
            <a:ext cx="8618953" cy="5400598"/>
            <a:chOff x="454278" y="836712"/>
            <a:chExt cx="8618953" cy="5400598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510" y="836712"/>
              <a:ext cx="4200465" cy="252027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2765" y="836712"/>
              <a:ext cx="4200466" cy="252027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278" y="3716209"/>
              <a:ext cx="4200465" cy="252027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2764" y="3717031"/>
              <a:ext cx="4200466" cy="252027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9" name="Прямоугольник 8"/>
          <p:cNvSpPr/>
          <p:nvPr/>
        </p:nvSpPr>
        <p:spPr>
          <a:xfrm>
            <a:off x="144241" y="160586"/>
            <a:ext cx="9073009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Заголовок 2"/>
          <p:cNvSpPr txBox="1">
            <a:spLocks/>
          </p:cNvSpPr>
          <p:nvPr/>
        </p:nvSpPr>
        <p:spPr>
          <a:xfrm>
            <a:off x="337219" y="136004"/>
            <a:ext cx="8736013" cy="379413"/>
          </a:xfrm>
          <a:prstGeom prst="rect">
            <a:avLst/>
          </a:prstGeom>
        </p:spPr>
        <p:txBody>
          <a:bodyPr vert="horz" anchor="b">
            <a:normAutofit lnSpcReduction="100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  <a:ea typeface="+mn-ea"/>
                <a:cs typeface="+mn-cs"/>
              </a:rPr>
              <a:t>3-</a:t>
            </a:r>
            <a:r>
              <a:rPr lang="en-US" sz="20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  <a:ea typeface="+mn-ea"/>
                <a:cs typeface="+mn-cs"/>
              </a:rPr>
              <a:t>D </a:t>
            </a:r>
            <a:r>
              <a:rPr lang="ru-RU" sz="20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  <a:ea typeface="+mn-ea"/>
                <a:cs typeface="+mn-cs"/>
              </a:rPr>
              <a:t>визуализация</a:t>
            </a:r>
            <a:endParaRPr lang="ru-RU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6840984" y="6381327"/>
            <a:ext cx="2197164" cy="300267"/>
          </a:xfrm>
          <a:prstGeom prst="rect">
            <a:avLst/>
          </a:prstGeom>
        </p:spPr>
        <p:txBody>
          <a:bodyPr vert="horz" rtlCol="0" anchor="b" anchorCtr="0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100" b="1" dirty="0" smtClean="0">
                <a:solidFill>
                  <a:schemeClr val="bg1"/>
                </a:solidFill>
              </a:rPr>
              <a:t>ООО «АС «АРС – Проект»</a:t>
            </a:r>
            <a:endParaRPr lang="ru-RU" sz="11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148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371266" y="764704"/>
            <a:ext cx="8620322" cy="5399776"/>
            <a:chOff x="454278" y="836712"/>
            <a:chExt cx="8620323" cy="5399776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510" y="836712"/>
              <a:ext cx="4200465" cy="252027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2765" y="836712"/>
              <a:ext cx="4200465" cy="252027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278" y="3716209"/>
              <a:ext cx="4200465" cy="252027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41" t="17724" r="17724" b="20341"/>
            <a:stretch/>
          </p:blipFill>
          <p:spPr>
            <a:xfrm>
              <a:off x="4874137" y="3716209"/>
              <a:ext cx="4200464" cy="252027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9" name="Прямоугольник 8"/>
          <p:cNvSpPr/>
          <p:nvPr/>
        </p:nvSpPr>
        <p:spPr>
          <a:xfrm>
            <a:off x="144241" y="160586"/>
            <a:ext cx="9073009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Заголовок 2"/>
          <p:cNvSpPr txBox="1">
            <a:spLocks/>
          </p:cNvSpPr>
          <p:nvPr/>
        </p:nvSpPr>
        <p:spPr>
          <a:xfrm>
            <a:off x="337219" y="136004"/>
            <a:ext cx="8736013" cy="379413"/>
          </a:xfrm>
          <a:prstGeom prst="rect">
            <a:avLst/>
          </a:prstGeom>
        </p:spPr>
        <p:txBody>
          <a:bodyPr vert="horz" anchor="b">
            <a:normAutofit lnSpcReduction="100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  <a:ea typeface="+mn-ea"/>
                <a:cs typeface="+mn-cs"/>
              </a:rPr>
              <a:t>3-</a:t>
            </a:r>
            <a:r>
              <a:rPr lang="en-US" sz="20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  <a:ea typeface="+mn-ea"/>
                <a:cs typeface="+mn-cs"/>
              </a:rPr>
              <a:t>D </a:t>
            </a:r>
            <a:r>
              <a:rPr lang="ru-RU" sz="20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  <a:ea typeface="+mn-ea"/>
                <a:cs typeface="+mn-cs"/>
              </a:rPr>
              <a:t>визуализация</a:t>
            </a:r>
            <a:endParaRPr lang="ru-RU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6840984" y="6381327"/>
            <a:ext cx="2197164" cy="300267"/>
          </a:xfrm>
          <a:prstGeom prst="rect">
            <a:avLst/>
          </a:prstGeom>
        </p:spPr>
        <p:txBody>
          <a:bodyPr vert="horz" rtlCol="0" anchor="b" anchorCtr="0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100" b="1" dirty="0" smtClean="0">
                <a:solidFill>
                  <a:schemeClr val="bg1"/>
                </a:solidFill>
              </a:rPr>
              <a:t>ООО «АС «АРС – Проект»</a:t>
            </a:r>
            <a:endParaRPr lang="ru-RU" sz="11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358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0400584"/>
              </p:ext>
            </p:extLst>
          </p:nvPr>
        </p:nvGraphicFramePr>
        <p:xfrm>
          <a:off x="216249" y="554647"/>
          <a:ext cx="8928992" cy="552894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04056"/>
                <a:gridCol w="1080120"/>
                <a:gridCol w="3384376"/>
                <a:gridCol w="792088"/>
                <a:gridCol w="864096"/>
                <a:gridCol w="1224136"/>
                <a:gridCol w="1080120"/>
              </a:tblGrid>
              <a:tr h="4260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№ </a:t>
                      </a:r>
                      <a:endParaRPr lang="ru-RU" sz="11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п</a:t>
                      </a:r>
                      <a:r>
                        <a:rPr lang="ru-RU" sz="1100" dirty="0">
                          <a:effectLst/>
                        </a:rPr>
                        <a:t>. п.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661" marR="3266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661" marR="3266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Наименование работы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661" marR="3266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Ед. изм.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661" marR="3266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кол-во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661" marR="3266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</a:rPr>
                        <a:t>стоимость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(руб.)</a:t>
                      </a:r>
                      <a:endParaRPr lang="ru-RU" sz="11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2661" marR="3266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срок исполнения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661" marR="32661" marT="0" marB="0" anchor="b"/>
                </a:tc>
              </a:tr>
              <a:tr h="183626">
                <a:tc row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661" marR="32661" marT="0" marB="0" anchor="ctr"/>
                </a:tc>
                <a:tc row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Покрытия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661" marR="3266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Тротуар из плитки прямоугольной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661" marR="3266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м2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661" marR="3266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5 243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661" marR="3266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12 601 731,38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661" marR="32661" marT="0" marB="0" anchor="ctr"/>
                </a:tc>
                <a:tc rowSpan="2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01.10.2017 г.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661" marR="32661" marT="0" marB="0" anchor="ctr"/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Поребрик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661" marR="3266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м.п.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661" marR="3266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1 824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661" marR="3266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1 780 625,28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661" marR="32661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362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Прорезиненное </a:t>
                      </a:r>
                      <a:r>
                        <a:rPr lang="ru-RU" sz="1100" dirty="0">
                          <a:effectLst/>
                        </a:rPr>
                        <a:t>покрытие для детских площадок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661" marR="3266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м2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661" marR="3266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176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661" marR="3266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316 800,00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661" marR="32661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223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Прорезиненное </a:t>
                      </a:r>
                      <a:r>
                        <a:rPr lang="ru-RU" sz="1100" dirty="0">
                          <a:effectLst/>
                        </a:rPr>
                        <a:t>покрытие для </a:t>
                      </a:r>
                      <a:r>
                        <a:rPr lang="ru-RU" sz="1100" dirty="0" smtClean="0">
                          <a:effectLst/>
                        </a:rPr>
                        <a:t>спорт. </a:t>
                      </a:r>
                      <a:r>
                        <a:rPr lang="ru-RU" sz="1100" dirty="0">
                          <a:effectLst/>
                        </a:rPr>
                        <a:t>площадок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661" marR="3266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м2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661" marR="3266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408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661" marR="3266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734 400,00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661" marR="32661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49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Устройство газонов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661" marR="3266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м2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661" marR="3266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11 060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661" marR="3266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3 256 064,00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661" marR="32661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1813">
                <a:tc row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661" marR="32661" marT="0" marB="0" anchor="ctr"/>
                </a:tc>
                <a:tc row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Детская площадка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661" marR="3266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ДИК (5304)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661" marR="3266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шт.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661" marR="3266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661" marR="3266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171 600,00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661" marR="32661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18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Качели балансир (4104)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661" marR="3266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шт.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661" marR="3266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661" marR="3266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34 580,00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661" marR="32661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18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Карусель (4194)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661" marR="3266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шт.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661" marR="3266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661" marR="3266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50 180,00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661" marR="32661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362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Качели на дерев. стойках (4142)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661" marR="3266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шт.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661" marR="3266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661" marR="3266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95 160,00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661" marR="32661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362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Подвеска качели с сиденьем резин (4968)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661" marR="3266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шт.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661" marR="3266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661" marR="3266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41 340,00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661" marR="32661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362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Качалка пружинная (4172)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661" marR="3266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шт.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661" marR="3266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661" marR="3266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85 800,00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661" marR="32661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362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Ограждение деревянное декоративное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661" marR="3266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</a:rPr>
                        <a:t>м.п</a:t>
                      </a:r>
                      <a:r>
                        <a:rPr lang="ru-RU" sz="1100" dirty="0">
                          <a:effectLst/>
                        </a:rPr>
                        <a:t>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661" marR="3266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661" marR="3266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288 000,00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661" marR="32661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1813">
                <a:tc rowSpan="9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661" marR="32661" marT="0" marB="0" anchor="ctr"/>
                </a:tc>
                <a:tc rowSpan="9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Малые архитектурные формы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661" marR="3266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Скамейка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661" marR="3266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шт.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661" marR="3266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661" marR="3266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460 000,00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661" marR="32661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12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Урна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661" marR="3266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шт.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661" marR="3266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661" marR="3266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258 750,00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661" marR="32661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917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Беседка круглая деревянная на </a:t>
                      </a:r>
                      <a:r>
                        <a:rPr lang="ru-RU" sz="1100" dirty="0" err="1">
                          <a:effectLst/>
                        </a:rPr>
                        <a:t>металлокаркасе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661" marR="3266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шт.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661" marR="3266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661" marR="3266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300 000,00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661" marR="32661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81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Фонарь освещения парковый h=3,0м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661" marR="3266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шт.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661" marR="3266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44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661" marR="3266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1 408 000,00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661" marR="32661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362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Декоративный элемент "Древо жизни"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661" marR="3266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шт.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661" marR="3266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661" marR="3266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172 500,00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661" marR="32661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683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Декоративный элемент "Световое дерево"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661" marR="3266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шт.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661" marR="3266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8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661" marR="3266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440 000,00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661" marR="32661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362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Пергола из дерева с освещением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661" marR="3266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м.п.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661" marR="3266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163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661" marR="3266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1 092 100,00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661" marR="32661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362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Арка входа в пешеходную зону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661" marR="3266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шт.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661" marR="3266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661" marR="3266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195 000,00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661" marR="32661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362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Декоративный элемент "Спираль"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661" marR="3266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м.п.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661" marR="3266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661" marR="3266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210 000,00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661" marR="32661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7251">
                <a:tc row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661" marR="32661" marT="0" marB="0" anchor="ctr"/>
                </a:tc>
                <a:tc row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Спортивная площадка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661" marR="3266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Оборудование для Workout для взрослого населения (брусья, кольца, лестница) (6455)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661" marR="3266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шт.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661" marR="3266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661" marR="3266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189 922,50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661" marR="32661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362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Тренажеры уличные "КСИЛ"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661" marR="3266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шт.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661" marR="3266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661" marR="3266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706 680,00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661" marR="32661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18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Рампа КСИЛ (7600)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661" marR="3266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шт.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661" marR="3266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661" marR="3266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268 450,00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661" marR="32661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18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Рампа КСИЛ (7601)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661" marR="3266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шт.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661" marR="3266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661" marR="3266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237 120,00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661" marR="32661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18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Рампа КСИЛ (7602)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661" marR="3266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шт.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661" marR="3266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661" marR="3266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51 480,00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661" marR="32661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01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661" marR="3266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661" marR="32661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</a:rPr>
                        <a:t>ИТОГО: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661" marR="3266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 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661" marR="3266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</a:rPr>
                        <a:t> 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661" marR="3266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25 446 283,16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661" marR="32661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144241" y="160586"/>
            <a:ext cx="9073009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835379" y="140550"/>
            <a:ext cx="569073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Стоимость и перечень работ</a:t>
            </a:r>
            <a:endParaRPr lang="ru-RU" sz="20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07725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4" b="5774"/>
          <a:stretch/>
        </p:blipFill>
        <p:spPr>
          <a:xfrm>
            <a:off x="1076028" y="2780928"/>
            <a:ext cx="7200800" cy="3543301"/>
          </a:xfrm>
          <a:prstGeom prst="rect">
            <a:avLst/>
          </a:prstGeom>
          <a:effectLst>
            <a:softEdge rad="469900"/>
          </a:effectLst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702115" y="1052736"/>
            <a:ext cx="7957266" cy="1080864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Устройство пешеходной зоны по </a:t>
            </a:r>
            <a:br>
              <a:rPr lang="ru-RU" sz="3200" b="1" dirty="0" smtClean="0"/>
            </a:br>
            <a:r>
              <a:rPr lang="ru-RU" sz="3200" b="1" dirty="0" smtClean="0"/>
              <a:t>ул. Школьная в поселке Сосновка</a:t>
            </a:r>
            <a:endParaRPr lang="ru-RU" sz="3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44241" y="160586"/>
            <a:ext cx="9073009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5686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3"/>
          <p:cNvSpPr>
            <a:spLocks noGrp="1"/>
          </p:cNvSpPr>
          <p:nvPr>
            <p:ph type="body" sz="half" idx="2"/>
          </p:nvPr>
        </p:nvSpPr>
        <p:spPr>
          <a:xfrm>
            <a:off x="216248" y="908720"/>
            <a:ext cx="2736304" cy="5462736"/>
          </a:xfrm>
        </p:spPr>
        <p:txBody>
          <a:bodyPr>
            <a:noAutofit/>
          </a:bodyPr>
          <a:lstStyle/>
          <a:p>
            <a:pPr indent="360363" algn="just"/>
            <a:r>
              <a:rPr lang="ru-RU" dirty="0" smtClean="0"/>
              <a:t>Пешеходная зона является центральным связующим звеном территорий различного назначения поселка </a:t>
            </a:r>
            <a:r>
              <a:rPr lang="ru-RU" dirty="0" err="1" smtClean="0"/>
              <a:t>Сорум</a:t>
            </a:r>
            <a:r>
              <a:rPr lang="ru-RU" dirty="0" smtClean="0"/>
              <a:t>. </a:t>
            </a:r>
          </a:p>
          <a:p>
            <a:pPr indent="360363" algn="just"/>
            <a:r>
              <a:rPr lang="ru-RU" dirty="0" smtClean="0"/>
              <a:t>Площадь </a:t>
            </a:r>
            <a:r>
              <a:rPr lang="ru-RU" dirty="0"/>
              <a:t>территории </a:t>
            </a:r>
            <a:r>
              <a:rPr lang="ru-RU" dirty="0" smtClean="0"/>
              <a:t>составляет 15 240 </a:t>
            </a:r>
            <a:r>
              <a:rPr lang="ru-RU" dirty="0" err="1"/>
              <a:t>кв.м</a:t>
            </a:r>
            <a:r>
              <a:rPr lang="ru-RU" dirty="0"/>
              <a:t>.</a:t>
            </a:r>
          </a:p>
          <a:p>
            <a:pPr indent="360363" algn="just"/>
            <a:r>
              <a:rPr lang="ru-RU" dirty="0" smtClean="0"/>
              <a:t>Данная территория объединяет объекты </a:t>
            </a:r>
            <a:r>
              <a:rPr lang="ru-RU" dirty="0"/>
              <a:t>следующего назначения:</a:t>
            </a:r>
          </a:p>
          <a:p>
            <a:pPr indent="268288" algn="just">
              <a:buClrTx/>
              <a:buFont typeface="Wingdings" pitchFamily="2" charset="2"/>
              <a:buChar char="q"/>
            </a:pPr>
            <a:r>
              <a:rPr lang="ru-RU" dirty="0" smtClean="0"/>
              <a:t>общеобразовательного;</a:t>
            </a:r>
          </a:p>
          <a:p>
            <a:pPr indent="268288" algn="just">
              <a:buClrTx/>
              <a:buFont typeface="Wingdings" pitchFamily="2" charset="2"/>
              <a:buChar char="q"/>
            </a:pPr>
            <a:r>
              <a:rPr lang="ru-RU" dirty="0" smtClean="0"/>
              <a:t>спортивного;</a:t>
            </a:r>
          </a:p>
          <a:p>
            <a:pPr indent="268288" algn="just">
              <a:buClrTx/>
              <a:buFont typeface="Wingdings" pitchFamily="2" charset="2"/>
              <a:buChar char="q"/>
            </a:pPr>
            <a:r>
              <a:rPr lang="ru-RU" dirty="0" smtClean="0"/>
              <a:t>административно-делового;</a:t>
            </a:r>
          </a:p>
          <a:p>
            <a:pPr indent="268288" algn="just">
              <a:buClrTx/>
              <a:buFont typeface="Wingdings" pitchFamily="2" charset="2"/>
              <a:buChar char="q"/>
            </a:pPr>
            <a:r>
              <a:rPr lang="ru-RU" dirty="0" smtClean="0"/>
              <a:t>торгового;</a:t>
            </a:r>
          </a:p>
          <a:p>
            <a:pPr indent="268288" algn="just">
              <a:buClrTx/>
              <a:buFont typeface="Wingdings" pitchFamily="2" charset="2"/>
              <a:buChar char="q"/>
            </a:pPr>
            <a:r>
              <a:rPr lang="ru-RU" dirty="0" smtClean="0"/>
              <a:t>жилого </a:t>
            </a:r>
            <a:r>
              <a:rPr lang="ru-RU" dirty="0"/>
              <a:t>(МКД).  </a:t>
            </a:r>
          </a:p>
          <a:p>
            <a:pPr marL="0" indent="0">
              <a:buNone/>
            </a:pPr>
            <a:endParaRPr lang="ru-RU" sz="17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576" y="908720"/>
            <a:ext cx="5885246" cy="41764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6" name="Объект 2"/>
          <p:cNvSpPr txBox="1">
            <a:spLocks/>
          </p:cNvSpPr>
          <p:nvPr/>
        </p:nvSpPr>
        <p:spPr>
          <a:xfrm>
            <a:off x="3905816" y="5432899"/>
            <a:ext cx="3528392" cy="342802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 2"/>
              <a:buNone/>
            </a:pPr>
            <a:r>
              <a:rPr lang="ru-RU" sz="1600" dirty="0" smtClean="0"/>
              <a:t>-  благоустраиваемая территория</a:t>
            </a:r>
            <a:endParaRPr lang="ru-RU" sz="1600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3218137" y="5432899"/>
            <a:ext cx="687680" cy="342802"/>
          </a:xfrm>
          <a:prstGeom prst="rect">
            <a:avLst/>
          </a:prstGeom>
          <a:pattFill prst="pct50">
            <a:fgClr>
              <a:srgbClr val="FFFF00"/>
            </a:fgClr>
            <a:bgClr>
              <a:schemeClr val="bg1"/>
            </a:bgClr>
          </a:pattFill>
          <a:ln w="28575" cmpd="sng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4221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68" r="14935" b="4272"/>
          <a:stretch/>
        </p:blipFill>
        <p:spPr>
          <a:xfrm>
            <a:off x="3024562" y="692696"/>
            <a:ext cx="6120680" cy="4572031"/>
          </a:xfrm>
        </p:spPr>
      </p:pic>
      <p:sp>
        <p:nvSpPr>
          <p:cNvPr id="36" name="Прямоугольник 35"/>
          <p:cNvSpPr/>
          <p:nvPr/>
        </p:nvSpPr>
        <p:spPr>
          <a:xfrm>
            <a:off x="8569176" y="5373216"/>
            <a:ext cx="576065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8713192" y="4725144"/>
            <a:ext cx="432048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бъект 3"/>
          <p:cNvSpPr>
            <a:spLocks noGrp="1"/>
          </p:cNvSpPr>
          <p:nvPr>
            <p:ph type="body" sz="half" idx="2"/>
          </p:nvPr>
        </p:nvSpPr>
        <p:spPr>
          <a:xfrm>
            <a:off x="144240" y="1124745"/>
            <a:ext cx="2736304" cy="2520280"/>
          </a:xfrm>
        </p:spPr>
        <p:txBody>
          <a:bodyPr>
            <a:noAutofit/>
          </a:bodyPr>
          <a:lstStyle/>
          <a:p>
            <a:pPr indent="268288" algn="just"/>
            <a:r>
              <a:rPr lang="ru-RU" dirty="0" smtClean="0"/>
              <a:t>Проектом предлагается устройство удобных пешеходных связей и велосипедных дорожек, установка уличного функционального и декоративного освещения, малых архитектурных форм.</a:t>
            </a:r>
            <a:endParaRPr lang="ru-RU" dirty="0"/>
          </a:p>
          <a:p>
            <a:pPr marL="0" indent="0">
              <a:buNone/>
            </a:pPr>
            <a:endParaRPr lang="ru-RU" sz="1700" dirty="0"/>
          </a:p>
        </p:txBody>
      </p:sp>
    </p:spTree>
    <p:extLst>
      <p:ext uri="{BB962C8B-B14F-4D97-AF65-F5344CB8AC3E}">
        <p14:creationId xmlns:p14="http://schemas.microsoft.com/office/powerpoint/2010/main" val="751623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44241" y="160586"/>
            <a:ext cx="9073009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835379" y="140550"/>
            <a:ext cx="569073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Стоимость и перечень работ</a:t>
            </a:r>
            <a:endParaRPr lang="ru-RU" sz="20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0483910"/>
              </p:ext>
            </p:extLst>
          </p:nvPr>
        </p:nvGraphicFramePr>
        <p:xfrm>
          <a:off x="216249" y="620688"/>
          <a:ext cx="8928991" cy="24928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04056"/>
                <a:gridCol w="1152127"/>
                <a:gridCol w="3312369"/>
                <a:gridCol w="792088"/>
                <a:gridCol w="864096"/>
                <a:gridCol w="1224136"/>
                <a:gridCol w="1080119"/>
              </a:tblGrid>
              <a:tr h="5040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№ </a:t>
                      </a:r>
                      <a:endParaRPr lang="ru-RU" sz="11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п</a:t>
                      </a:r>
                      <a:r>
                        <a:rPr lang="ru-RU" sz="1100" dirty="0">
                          <a:effectLst/>
                        </a:rPr>
                        <a:t>. п.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Наименование работы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Ед. изм.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кол-во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</a:rPr>
                        <a:t>стоимость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(руб.)</a:t>
                      </a:r>
                      <a:endParaRPr lang="ru-RU" sz="11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срок исполнения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03237"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Покрытия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Тротуар из плитки прямоугольной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м2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5 100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10 659 153,00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row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01.10.2017 г.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0161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Поребрик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</a:rPr>
                        <a:t>м.п</a:t>
                      </a:r>
                      <a:r>
                        <a:rPr lang="ru-RU" sz="1100" dirty="0">
                          <a:effectLst/>
                        </a:rPr>
                        <a:t>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2 100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2 050 062,00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951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Покрытия для велодорожек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м2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900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1 620 000,00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161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Устройство газонов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м2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7 400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2 178 560,00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7511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Малые архитектурные формы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Скамейка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шт.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241 500,00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80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Урна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шт.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108 675,00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16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+mj-lt"/>
                        </a:rPr>
                        <a:t>ИТОГО:</a:t>
                      </a:r>
                      <a:endParaRPr lang="ru-RU" sz="11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1100" b="1" dirty="0">
                        <a:effectLst/>
                        <a:latin typeface="+mj-lt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b="1" dirty="0">
                        <a:effectLst/>
                        <a:latin typeface="+mj-lt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+mj-lt"/>
                        </a:rPr>
                        <a:t>16 857 950,00</a:t>
                      </a:r>
                      <a:endParaRPr lang="ru-RU" sz="11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0954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702115" y="908720"/>
            <a:ext cx="7957266" cy="1224880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/>
              <a:t>Благоустройство дворовой территории </a:t>
            </a:r>
            <a:r>
              <a:rPr lang="ru-RU" sz="2800" b="1" dirty="0"/>
              <a:t>многоквартирных жилых домов </a:t>
            </a:r>
            <a:br>
              <a:rPr lang="ru-RU" sz="2800" b="1" dirty="0"/>
            </a:br>
            <a:r>
              <a:rPr lang="ru-RU" sz="2800" b="1" dirty="0" smtClean="0"/>
              <a:t>№№ </a:t>
            </a:r>
            <a:r>
              <a:rPr lang="ru-RU" sz="2800" b="1" dirty="0"/>
              <a:t>6, 9, 10, 11, 12 в </a:t>
            </a:r>
            <a:r>
              <a:rPr lang="ru-RU" sz="2800" b="1" dirty="0" err="1"/>
              <a:t>мкр</a:t>
            </a:r>
            <a:r>
              <a:rPr lang="ru-RU" sz="2800" b="1" dirty="0"/>
              <a:t>. 6 г. Белоярский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257" b="27182"/>
          <a:stretch/>
        </p:blipFill>
        <p:spPr>
          <a:xfrm>
            <a:off x="1076028" y="2780928"/>
            <a:ext cx="7200800" cy="3543301"/>
          </a:xfrm>
          <a:prstGeom prst="rect">
            <a:avLst/>
          </a:prstGeom>
          <a:effectLst>
            <a:glow>
              <a:schemeClr val="accent1">
                <a:alpha val="46000"/>
              </a:schemeClr>
            </a:glow>
            <a:softEdge rad="5080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44241" y="160586"/>
            <a:ext cx="9073009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6840984" y="6381327"/>
            <a:ext cx="2197164" cy="300267"/>
          </a:xfrm>
          <a:prstGeom prst="rect">
            <a:avLst/>
          </a:prstGeom>
        </p:spPr>
        <p:txBody>
          <a:bodyPr vert="horz" rtlCol="0" anchor="b" anchorCtr="0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100" b="1" dirty="0" smtClean="0">
                <a:solidFill>
                  <a:schemeClr val="bg1"/>
                </a:solidFill>
              </a:rPr>
              <a:t>ООО «АС «АРС – Проект»</a:t>
            </a:r>
            <a:endParaRPr lang="ru-RU" sz="11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306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4241" y="160586"/>
            <a:ext cx="9073009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2"/>
          <p:cNvSpPr>
            <a:spLocks noGrp="1"/>
          </p:cNvSpPr>
          <p:nvPr>
            <p:ph type="title"/>
          </p:nvPr>
        </p:nvSpPr>
        <p:spPr>
          <a:xfrm>
            <a:off x="312050" y="330734"/>
            <a:ext cx="8737389" cy="758952"/>
          </a:xfrm>
        </p:spPr>
        <p:txBody>
          <a:bodyPr>
            <a:normAutofit/>
          </a:bodyPr>
          <a:lstStyle/>
          <a:p>
            <a:r>
              <a:rPr lang="ru-RU" sz="3000" b="1" dirty="0" smtClean="0"/>
              <a:t>Перечень мероприятий</a:t>
            </a:r>
            <a:endParaRPr lang="ru-RU" sz="3000" b="1" dirty="0"/>
          </a:p>
        </p:txBody>
      </p:sp>
      <p:sp>
        <p:nvSpPr>
          <p:cNvPr id="7" name="Объект 3"/>
          <p:cNvSpPr>
            <a:spLocks noGrp="1"/>
          </p:cNvSpPr>
          <p:nvPr>
            <p:ph sz="quarter" idx="1"/>
          </p:nvPr>
        </p:nvSpPr>
        <p:spPr>
          <a:xfrm>
            <a:off x="327653" y="1628801"/>
            <a:ext cx="8706185" cy="4782272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ru-RU" sz="3500" u="sng" dirty="0" smtClean="0"/>
              <a:t>Благоустройство территорий жилых домов:</a:t>
            </a:r>
          </a:p>
          <a:p>
            <a:pPr marL="0" indent="0" algn="just">
              <a:buNone/>
            </a:pPr>
            <a:endParaRPr lang="ru-RU" sz="1000" u="sng" dirty="0" smtClean="0"/>
          </a:p>
          <a:p>
            <a:pPr algn="just">
              <a:spcAft>
                <a:spcPts val="300"/>
              </a:spcAft>
            </a:pPr>
            <a:r>
              <a:rPr lang="ru-RU" sz="2600" dirty="0" smtClean="0"/>
              <a:t>дворовая территория многоквартирных жилых домов №№ 6, 9, 10, 11, 12 в </a:t>
            </a:r>
            <a:r>
              <a:rPr lang="ru-RU" sz="2600" dirty="0" err="1" smtClean="0"/>
              <a:t>мкр</a:t>
            </a:r>
            <a:r>
              <a:rPr lang="ru-RU" sz="2600" dirty="0" smtClean="0"/>
              <a:t>. 6 г. Белоярский;</a:t>
            </a:r>
          </a:p>
          <a:p>
            <a:pPr algn="just">
              <a:spcAft>
                <a:spcPts val="300"/>
              </a:spcAft>
            </a:pPr>
            <a:r>
              <a:rPr lang="ru-RU" sz="2600" dirty="0"/>
              <a:t>дворовая территория многоквартирных жилых домов №№ </a:t>
            </a:r>
            <a:r>
              <a:rPr lang="ru-RU" sz="2600" dirty="0" smtClean="0"/>
              <a:t>3а, 14 в                    </a:t>
            </a:r>
            <a:r>
              <a:rPr lang="ru-RU" sz="2600" dirty="0" err="1" smtClean="0"/>
              <a:t>мкр</a:t>
            </a:r>
            <a:r>
              <a:rPr lang="ru-RU" sz="2600" dirty="0"/>
              <a:t>. </a:t>
            </a:r>
            <a:r>
              <a:rPr lang="ru-RU" sz="2600" dirty="0" smtClean="0"/>
              <a:t>Мирный </a:t>
            </a:r>
            <a:r>
              <a:rPr lang="ru-RU" sz="2600" dirty="0"/>
              <a:t>г. Белоярский;</a:t>
            </a:r>
          </a:p>
          <a:p>
            <a:pPr algn="just">
              <a:spcAft>
                <a:spcPts val="300"/>
              </a:spcAft>
            </a:pPr>
            <a:r>
              <a:rPr lang="ru-RU" sz="2600" dirty="0" smtClean="0"/>
              <a:t>дворовая </a:t>
            </a:r>
            <a:r>
              <a:rPr lang="ru-RU" sz="2600" dirty="0"/>
              <a:t>территория</a:t>
            </a:r>
            <a:r>
              <a:rPr lang="ru-RU" sz="2600" dirty="0" smtClean="0"/>
              <a:t> </a:t>
            </a:r>
            <a:r>
              <a:rPr lang="ru-RU" sz="2600" dirty="0"/>
              <a:t>многоквартирных жилых домов №№ </a:t>
            </a:r>
            <a:r>
              <a:rPr lang="ru-RU" sz="2600" dirty="0" smtClean="0"/>
              <a:t>2, 3, 5 в </a:t>
            </a:r>
            <a:r>
              <a:rPr lang="ru-RU" sz="2600" dirty="0" err="1" smtClean="0"/>
              <a:t>мкр</a:t>
            </a:r>
            <a:r>
              <a:rPr lang="ru-RU" sz="2600" dirty="0" smtClean="0"/>
              <a:t>. 3    п. </a:t>
            </a:r>
            <a:r>
              <a:rPr lang="ru-RU" sz="2600" dirty="0" err="1" smtClean="0"/>
              <a:t>Верхнеказымский</a:t>
            </a:r>
            <a:r>
              <a:rPr lang="ru-RU" sz="2600" dirty="0" smtClean="0"/>
              <a:t>;</a:t>
            </a:r>
          </a:p>
          <a:p>
            <a:pPr algn="just">
              <a:spcAft>
                <a:spcPts val="300"/>
              </a:spcAft>
            </a:pPr>
            <a:r>
              <a:rPr lang="ru-RU" sz="2600" dirty="0"/>
              <a:t>дворовая территория</a:t>
            </a:r>
            <a:r>
              <a:rPr lang="ru-RU" sz="2600" dirty="0" smtClean="0"/>
              <a:t> многоквартирных жилых домов </a:t>
            </a:r>
            <a:r>
              <a:rPr lang="ru-RU" sz="2600" dirty="0"/>
              <a:t>№№ </a:t>
            </a:r>
            <a:r>
              <a:rPr lang="ru-RU" sz="2600" dirty="0" smtClean="0"/>
              <a:t>2а, 7а по              ул. Ягодная в </a:t>
            </a:r>
            <a:r>
              <a:rPr lang="ru-RU" sz="2600" dirty="0"/>
              <a:t>с. </a:t>
            </a:r>
            <a:r>
              <a:rPr lang="ru-RU" sz="2600" dirty="0" err="1" smtClean="0"/>
              <a:t>Казым</a:t>
            </a:r>
            <a:r>
              <a:rPr lang="ru-RU" sz="2600" dirty="0" smtClean="0"/>
              <a:t>;</a:t>
            </a:r>
            <a:endParaRPr lang="ru-RU" sz="2600" dirty="0"/>
          </a:p>
          <a:p>
            <a:pPr algn="just">
              <a:spcAft>
                <a:spcPts val="300"/>
              </a:spcAft>
            </a:pPr>
            <a:r>
              <a:rPr lang="ru-RU" sz="2600" dirty="0"/>
              <a:t>дворовая территория</a:t>
            </a:r>
            <a:r>
              <a:rPr lang="ru-RU" sz="2600" dirty="0" smtClean="0"/>
              <a:t> </a:t>
            </a:r>
            <a:r>
              <a:rPr lang="ru-RU" sz="2600" dirty="0"/>
              <a:t>многоквартирных жилых домов №№ </a:t>
            </a:r>
            <a:r>
              <a:rPr lang="ru-RU" sz="2600" dirty="0" smtClean="0"/>
              <a:t>8а, 13 по                  ул. ЛПУ в п. </a:t>
            </a:r>
            <a:r>
              <a:rPr lang="ru-RU" sz="2600" dirty="0" err="1" smtClean="0"/>
              <a:t>Лыхма</a:t>
            </a:r>
            <a:r>
              <a:rPr lang="ru-RU" sz="2600" dirty="0" smtClean="0"/>
              <a:t>;</a:t>
            </a:r>
          </a:p>
          <a:p>
            <a:pPr algn="just">
              <a:spcAft>
                <a:spcPts val="300"/>
              </a:spcAft>
            </a:pPr>
            <a:r>
              <a:rPr lang="ru-RU" sz="2600" dirty="0"/>
              <a:t>дворовая территория</a:t>
            </a:r>
            <a:r>
              <a:rPr lang="ru-RU" sz="2600" dirty="0" smtClean="0"/>
              <a:t> многоквартирного жилого дома № 1а по                               ул. </a:t>
            </a:r>
            <a:r>
              <a:rPr lang="ru-RU" sz="2600" dirty="0" err="1" smtClean="0"/>
              <a:t>Перьмякова</a:t>
            </a:r>
            <a:r>
              <a:rPr lang="ru-RU" sz="2600" dirty="0" smtClean="0"/>
              <a:t> в с. Полноват;</a:t>
            </a:r>
          </a:p>
          <a:p>
            <a:pPr algn="just">
              <a:spcAft>
                <a:spcPts val="300"/>
              </a:spcAft>
            </a:pPr>
            <a:r>
              <a:rPr lang="ru-RU" sz="2600" dirty="0"/>
              <a:t>дворовая территория</a:t>
            </a:r>
            <a:r>
              <a:rPr lang="ru-RU" sz="2600" dirty="0" smtClean="0"/>
              <a:t> </a:t>
            </a:r>
            <a:r>
              <a:rPr lang="ru-RU" sz="2600" dirty="0"/>
              <a:t>многоквартирных жилых домов №№ </a:t>
            </a:r>
            <a:r>
              <a:rPr lang="ru-RU" sz="2600" dirty="0" smtClean="0"/>
              <a:t>1, 2, 3 по                    ул. Строителей в п. </a:t>
            </a:r>
            <a:r>
              <a:rPr lang="ru-RU" sz="2600" dirty="0" err="1" smtClean="0"/>
              <a:t>Сорум</a:t>
            </a:r>
            <a:r>
              <a:rPr lang="ru-RU" sz="2600" dirty="0" smtClean="0"/>
              <a:t>;</a:t>
            </a:r>
            <a:endParaRPr lang="ru-RU" sz="2600" dirty="0"/>
          </a:p>
          <a:p>
            <a:pPr algn="just">
              <a:spcAft>
                <a:spcPts val="300"/>
              </a:spcAft>
            </a:pPr>
            <a:r>
              <a:rPr lang="ru-RU" sz="2600" dirty="0"/>
              <a:t>дворовая территория</a:t>
            </a:r>
            <a:r>
              <a:rPr lang="ru-RU" sz="2600" dirty="0" smtClean="0"/>
              <a:t> </a:t>
            </a:r>
            <a:r>
              <a:rPr lang="ru-RU" sz="2600" dirty="0"/>
              <a:t>многоквартирных жилых домов №№ </a:t>
            </a:r>
            <a:r>
              <a:rPr lang="ru-RU" sz="2600" dirty="0" smtClean="0"/>
              <a:t>13, 14 по                    ул. Первопроходцев и №№ 2, 4 по ул. Школьная </a:t>
            </a:r>
            <a:r>
              <a:rPr lang="ru-RU" sz="2600" dirty="0"/>
              <a:t>в п. </a:t>
            </a:r>
            <a:r>
              <a:rPr lang="ru-RU" sz="2600" dirty="0" smtClean="0"/>
              <a:t>Сосновка.</a:t>
            </a:r>
            <a:endParaRPr lang="ru-RU" sz="2600" dirty="0"/>
          </a:p>
          <a:p>
            <a:pPr algn="just"/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3685141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0" r="12307"/>
          <a:stretch/>
        </p:blipFill>
        <p:spPr>
          <a:xfrm>
            <a:off x="312268" y="1772816"/>
            <a:ext cx="4205732" cy="44817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896769" y="1772816"/>
            <a:ext cx="4134659" cy="3240360"/>
          </a:xfrm>
        </p:spPr>
        <p:txBody>
          <a:bodyPr>
            <a:noAutofit/>
          </a:bodyPr>
          <a:lstStyle/>
          <a:p>
            <a:pPr marL="0" indent="360363" algn="just">
              <a:lnSpc>
                <a:spcPct val="110000"/>
              </a:lnSpc>
              <a:buNone/>
            </a:pPr>
            <a:r>
              <a:rPr lang="ru-RU" sz="1700" dirty="0"/>
              <a:t>Проектируемая </a:t>
            </a:r>
            <a:r>
              <a:rPr lang="ru-RU" sz="1700" dirty="0" smtClean="0"/>
              <a:t>территория двора микрорайона 6 </a:t>
            </a:r>
            <a:r>
              <a:rPr lang="ru-RU" sz="1700" dirty="0"/>
              <a:t>расположена в северной части города Белоярский, площадь территории в границах благоустройства составляет </a:t>
            </a:r>
            <a:r>
              <a:rPr lang="ru-RU" sz="1700" dirty="0" smtClean="0"/>
              <a:t>19 800 </a:t>
            </a:r>
            <a:r>
              <a:rPr lang="ru-RU" sz="1700" dirty="0" err="1" smtClean="0"/>
              <a:t>кв.м</a:t>
            </a:r>
            <a:r>
              <a:rPr lang="ru-RU" sz="1700" dirty="0" smtClean="0"/>
              <a:t>. </a:t>
            </a:r>
          </a:p>
          <a:p>
            <a:pPr marL="0" indent="360363" algn="just">
              <a:lnSpc>
                <a:spcPct val="110000"/>
              </a:lnSpc>
              <a:buNone/>
            </a:pPr>
            <a:r>
              <a:rPr lang="ru-RU" sz="1700" dirty="0" smtClean="0"/>
              <a:t>В </a:t>
            </a:r>
            <a:r>
              <a:rPr lang="ru-RU" sz="1700" dirty="0"/>
              <a:t>границах территории расположены </a:t>
            </a:r>
            <a:r>
              <a:rPr lang="ru-RU" sz="1700" dirty="0" smtClean="0"/>
              <a:t>пяти </a:t>
            </a:r>
            <a:r>
              <a:rPr lang="ru-RU" sz="1700" dirty="0"/>
              <a:t>этажные многоквартирные жилые дома (далее также – МКД).</a:t>
            </a:r>
          </a:p>
          <a:p>
            <a:endParaRPr lang="ru-RU" sz="1700" dirty="0"/>
          </a:p>
        </p:txBody>
      </p:sp>
      <p:sp>
        <p:nvSpPr>
          <p:cNvPr id="12" name="Заголовок 2"/>
          <p:cNvSpPr txBox="1">
            <a:spLocks/>
          </p:cNvSpPr>
          <p:nvPr/>
        </p:nvSpPr>
        <p:spPr>
          <a:xfrm>
            <a:off x="312050" y="330734"/>
            <a:ext cx="8737389" cy="758952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err="1" smtClean="0"/>
              <a:t>Предпроектный</a:t>
            </a:r>
            <a:r>
              <a:rPr lang="ru-RU" sz="2400" b="1" dirty="0" smtClean="0"/>
              <a:t> анализ территории</a:t>
            </a:r>
            <a:endParaRPr lang="ru-RU" sz="24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44241" y="160586"/>
            <a:ext cx="9073009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6840984" y="6381327"/>
            <a:ext cx="2197164" cy="300267"/>
          </a:xfrm>
          <a:prstGeom prst="rect">
            <a:avLst/>
          </a:prstGeom>
        </p:spPr>
        <p:txBody>
          <a:bodyPr vert="horz" rtlCol="0" anchor="b" anchorCtr="0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100" b="1" dirty="0" smtClean="0">
                <a:solidFill>
                  <a:schemeClr val="bg1"/>
                </a:solidFill>
              </a:rPr>
              <a:t>ООО «АС «АРС – Проект»</a:t>
            </a:r>
            <a:endParaRPr lang="ru-RU" sz="11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362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3"/>
          <p:cNvSpPr>
            <a:spLocks noGrp="1"/>
          </p:cNvSpPr>
          <p:nvPr>
            <p:ph type="body" sz="half" idx="2"/>
          </p:nvPr>
        </p:nvSpPr>
        <p:spPr>
          <a:xfrm>
            <a:off x="288257" y="908720"/>
            <a:ext cx="2598207" cy="5462736"/>
          </a:xfrm>
        </p:spPr>
        <p:txBody>
          <a:bodyPr>
            <a:noAutofit/>
          </a:bodyPr>
          <a:lstStyle/>
          <a:p>
            <a:pPr marL="0" indent="361950" algn="just">
              <a:buNone/>
            </a:pPr>
            <a:r>
              <a:rPr lang="ru-RU" dirty="0"/>
              <a:t>Данный двор представляет собой площадку треугольной формы, окруженную МКД. Въезд на территорию двора осуществляется с трех сторон: с севера между домами </a:t>
            </a:r>
            <a:r>
              <a:rPr lang="ru-RU" dirty="0" smtClean="0"/>
              <a:t>№ 7 </a:t>
            </a:r>
            <a:r>
              <a:rPr lang="ru-RU" dirty="0"/>
              <a:t>и </a:t>
            </a:r>
            <a:r>
              <a:rPr lang="ru-RU" dirty="0" smtClean="0"/>
              <a:t>№ 12,            с </a:t>
            </a:r>
            <a:r>
              <a:rPr lang="ru-RU" dirty="0"/>
              <a:t>северо-востока со стороны дома </a:t>
            </a:r>
            <a:r>
              <a:rPr lang="ru-RU" dirty="0" smtClean="0"/>
              <a:t>№ 6, </a:t>
            </a:r>
            <a:r>
              <a:rPr lang="ru-RU" dirty="0"/>
              <a:t>с юго-востока между домами </a:t>
            </a:r>
            <a:r>
              <a:rPr lang="ru-RU" dirty="0" smtClean="0"/>
              <a:t>№ 6 </a:t>
            </a:r>
            <a:r>
              <a:rPr lang="ru-RU" dirty="0"/>
              <a:t>и </a:t>
            </a:r>
            <a:r>
              <a:rPr lang="ru-RU" dirty="0" smtClean="0"/>
              <a:t>№ 9.</a:t>
            </a:r>
          </a:p>
          <a:p>
            <a:pPr marL="0" indent="361950" algn="just">
              <a:buNone/>
            </a:pPr>
            <a:r>
              <a:rPr lang="ru-RU" dirty="0" smtClean="0"/>
              <a:t>На </a:t>
            </a:r>
            <a:r>
              <a:rPr lang="ru-RU" dirty="0"/>
              <a:t>территории двора </a:t>
            </a:r>
            <a:r>
              <a:rPr lang="ru-RU" dirty="0" smtClean="0"/>
              <a:t>находятся две площадки для сбора ТБО и неорганизованная площадка для занятия спортом.</a:t>
            </a:r>
            <a:endParaRPr lang="ru-RU" dirty="0"/>
          </a:p>
          <a:p>
            <a:pPr marL="0" indent="0">
              <a:buNone/>
            </a:pPr>
            <a:endParaRPr lang="ru-RU" sz="17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11" b="27295"/>
          <a:stretch/>
        </p:blipFill>
        <p:spPr>
          <a:xfrm>
            <a:off x="3108577" y="692696"/>
            <a:ext cx="5976664" cy="43561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Полилиния 10"/>
          <p:cNvSpPr/>
          <p:nvPr/>
        </p:nvSpPr>
        <p:spPr>
          <a:xfrm>
            <a:off x="4018757" y="1156484"/>
            <a:ext cx="4441293" cy="3305148"/>
          </a:xfrm>
          <a:custGeom>
            <a:avLst/>
            <a:gdLst>
              <a:gd name="connsiteX0" fmla="*/ 0 w 2252663"/>
              <a:gd name="connsiteY0" fmla="*/ 1004888 h 1676400"/>
              <a:gd name="connsiteX1" fmla="*/ 1990725 w 2252663"/>
              <a:gd name="connsiteY1" fmla="*/ 0 h 1676400"/>
              <a:gd name="connsiteX2" fmla="*/ 2252663 w 2252663"/>
              <a:gd name="connsiteY2" fmla="*/ 200025 h 1676400"/>
              <a:gd name="connsiteX3" fmla="*/ 1195388 w 2252663"/>
              <a:gd name="connsiteY3" fmla="*/ 1676400 h 1676400"/>
              <a:gd name="connsiteX4" fmla="*/ 0 w 2252663"/>
              <a:gd name="connsiteY4" fmla="*/ 1004888 h 167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2663" h="1676400">
                <a:moveTo>
                  <a:pt x="0" y="1004888"/>
                </a:moveTo>
                <a:lnTo>
                  <a:pt x="1990725" y="0"/>
                </a:lnTo>
                <a:lnTo>
                  <a:pt x="2252663" y="200025"/>
                </a:lnTo>
                <a:lnTo>
                  <a:pt x="1195388" y="1676400"/>
                </a:lnTo>
                <a:lnTo>
                  <a:pt x="0" y="1004888"/>
                </a:lnTo>
                <a:close/>
              </a:path>
            </a:pathLst>
          </a:custGeom>
          <a:noFill/>
          <a:ln w="38100" cap="flat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grpSp>
        <p:nvGrpSpPr>
          <p:cNvPr id="28" name="Группа 27"/>
          <p:cNvGrpSpPr/>
          <p:nvPr/>
        </p:nvGrpSpPr>
        <p:grpSpPr>
          <a:xfrm>
            <a:off x="4015840" y="1085625"/>
            <a:ext cx="4419440" cy="3376007"/>
            <a:chOff x="3979748" y="853370"/>
            <a:chExt cx="4419440" cy="3376007"/>
          </a:xfrm>
        </p:grpSpPr>
        <p:sp>
          <p:nvSpPr>
            <p:cNvPr id="9" name="Полилиния 8"/>
            <p:cNvSpPr/>
            <p:nvPr/>
          </p:nvSpPr>
          <p:spPr>
            <a:xfrm>
              <a:off x="3979748" y="940493"/>
              <a:ext cx="4419440" cy="3288884"/>
            </a:xfrm>
            <a:custGeom>
              <a:avLst/>
              <a:gdLst>
                <a:gd name="connsiteX0" fmla="*/ 0 w 2252663"/>
                <a:gd name="connsiteY0" fmla="*/ 1004888 h 1676400"/>
                <a:gd name="connsiteX1" fmla="*/ 1990725 w 2252663"/>
                <a:gd name="connsiteY1" fmla="*/ 0 h 1676400"/>
                <a:gd name="connsiteX2" fmla="*/ 2252663 w 2252663"/>
                <a:gd name="connsiteY2" fmla="*/ 200025 h 1676400"/>
                <a:gd name="connsiteX3" fmla="*/ 1195388 w 2252663"/>
                <a:gd name="connsiteY3" fmla="*/ 1676400 h 1676400"/>
                <a:gd name="connsiteX4" fmla="*/ 0 w 2252663"/>
                <a:gd name="connsiteY4" fmla="*/ 1004888 h 167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52663" h="1676400">
                  <a:moveTo>
                    <a:pt x="0" y="1004888"/>
                  </a:moveTo>
                  <a:lnTo>
                    <a:pt x="1990725" y="0"/>
                  </a:lnTo>
                  <a:lnTo>
                    <a:pt x="2252663" y="200025"/>
                  </a:lnTo>
                  <a:lnTo>
                    <a:pt x="1195388" y="1676400"/>
                  </a:lnTo>
                  <a:lnTo>
                    <a:pt x="0" y="1004888"/>
                  </a:lnTo>
                  <a:close/>
                </a:path>
              </a:pathLst>
            </a:custGeom>
            <a:noFill/>
            <a:ln w="15875" cap="flat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noFill/>
              </a:endParaRPr>
            </a:p>
          </p:txBody>
        </p:sp>
        <p:sp>
          <p:nvSpPr>
            <p:cNvPr id="12" name="Блок-схема: объединение 11"/>
            <p:cNvSpPr/>
            <p:nvPr/>
          </p:nvSpPr>
          <p:spPr>
            <a:xfrm rot="2171860">
              <a:off x="7960567" y="853370"/>
              <a:ext cx="215309" cy="345606"/>
            </a:xfrm>
            <a:prstGeom prst="flowChartMerg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Блок-схема: объединение 12"/>
            <p:cNvSpPr/>
            <p:nvPr/>
          </p:nvSpPr>
          <p:spPr>
            <a:xfrm rot="7526951">
              <a:off x="7436574" y="2412904"/>
              <a:ext cx="215309" cy="345606"/>
            </a:xfrm>
            <a:prstGeom prst="flowChartMerg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Блок-схема: объединение 13"/>
            <p:cNvSpPr/>
            <p:nvPr/>
          </p:nvSpPr>
          <p:spPr>
            <a:xfrm rot="19985404">
              <a:off x="5469789" y="1929704"/>
              <a:ext cx="215309" cy="345606"/>
            </a:xfrm>
            <a:prstGeom prst="flowChartMerg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3198897" y="5189184"/>
            <a:ext cx="5058254" cy="881334"/>
            <a:chOff x="4807065" y="5189184"/>
            <a:chExt cx="5058255" cy="881334"/>
          </a:xfrm>
        </p:grpSpPr>
        <p:grpSp>
          <p:nvGrpSpPr>
            <p:cNvPr id="27" name="Группа 26"/>
            <p:cNvGrpSpPr/>
            <p:nvPr/>
          </p:nvGrpSpPr>
          <p:grpSpPr>
            <a:xfrm>
              <a:off x="4807065" y="5189184"/>
              <a:ext cx="665365" cy="495155"/>
              <a:chOff x="4807065" y="5189184"/>
              <a:chExt cx="665365" cy="495155"/>
            </a:xfrm>
          </p:grpSpPr>
          <p:sp>
            <p:nvSpPr>
              <p:cNvPr id="19" name="Полилиния 18"/>
              <p:cNvSpPr/>
              <p:nvPr/>
            </p:nvSpPr>
            <p:spPr>
              <a:xfrm>
                <a:off x="4807065" y="5189184"/>
                <a:ext cx="665365" cy="495155"/>
              </a:xfrm>
              <a:custGeom>
                <a:avLst/>
                <a:gdLst>
                  <a:gd name="connsiteX0" fmla="*/ 0 w 2252663"/>
                  <a:gd name="connsiteY0" fmla="*/ 1004888 h 1676400"/>
                  <a:gd name="connsiteX1" fmla="*/ 1990725 w 2252663"/>
                  <a:gd name="connsiteY1" fmla="*/ 0 h 1676400"/>
                  <a:gd name="connsiteX2" fmla="*/ 2252663 w 2252663"/>
                  <a:gd name="connsiteY2" fmla="*/ 200025 h 1676400"/>
                  <a:gd name="connsiteX3" fmla="*/ 1195388 w 2252663"/>
                  <a:gd name="connsiteY3" fmla="*/ 1676400 h 1676400"/>
                  <a:gd name="connsiteX4" fmla="*/ 0 w 2252663"/>
                  <a:gd name="connsiteY4" fmla="*/ 1004888 h 1676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52663" h="1676400">
                    <a:moveTo>
                      <a:pt x="0" y="1004888"/>
                    </a:moveTo>
                    <a:lnTo>
                      <a:pt x="1990725" y="0"/>
                    </a:lnTo>
                    <a:lnTo>
                      <a:pt x="2252663" y="200025"/>
                    </a:lnTo>
                    <a:lnTo>
                      <a:pt x="1195388" y="1676400"/>
                    </a:lnTo>
                    <a:lnTo>
                      <a:pt x="0" y="1004888"/>
                    </a:lnTo>
                    <a:close/>
                  </a:path>
                </a:pathLst>
              </a:custGeom>
              <a:noFill/>
              <a:ln w="38100" cap="flat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noFill/>
                </a:endParaRPr>
              </a:p>
            </p:txBody>
          </p:sp>
          <p:sp>
            <p:nvSpPr>
              <p:cNvPr id="15" name="Полилиния 14"/>
              <p:cNvSpPr/>
              <p:nvPr/>
            </p:nvSpPr>
            <p:spPr>
              <a:xfrm>
                <a:off x="4807065" y="5189184"/>
                <a:ext cx="656959" cy="488900"/>
              </a:xfrm>
              <a:custGeom>
                <a:avLst/>
                <a:gdLst>
                  <a:gd name="connsiteX0" fmla="*/ 0 w 2252663"/>
                  <a:gd name="connsiteY0" fmla="*/ 1004888 h 1676400"/>
                  <a:gd name="connsiteX1" fmla="*/ 1990725 w 2252663"/>
                  <a:gd name="connsiteY1" fmla="*/ 0 h 1676400"/>
                  <a:gd name="connsiteX2" fmla="*/ 2252663 w 2252663"/>
                  <a:gd name="connsiteY2" fmla="*/ 200025 h 1676400"/>
                  <a:gd name="connsiteX3" fmla="*/ 1195388 w 2252663"/>
                  <a:gd name="connsiteY3" fmla="*/ 1676400 h 1676400"/>
                  <a:gd name="connsiteX4" fmla="*/ 0 w 2252663"/>
                  <a:gd name="connsiteY4" fmla="*/ 1004888 h 1676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52663" h="1676400">
                    <a:moveTo>
                      <a:pt x="0" y="1004888"/>
                    </a:moveTo>
                    <a:lnTo>
                      <a:pt x="1990725" y="0"/>
                    </a:lnTo>
                    <a:lnTo>
                      <a:pt x="2252663" y="200025"/>
                    </a:lnTo>
                    <a:lnTo>
                      <a:pt x="1195388" y="1676400"/>
                    </a:lnTo>
                    <a:lnTo>
                      <a:pt x="0" y="1004888"/>
                    </a:lnTo>
                    <a:close/>
                  </a:path>
                </a:pathLst>
              </a:custGeom>
              <a:noFill/>
              <a:ln w="15875" cap="flat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noFill/>
                </a:endParaRPr>
              </a:p>
            </p:txBody>
          </p:sp>
        </p:grpSp>
        <p:sp>
          <p:nvSpPr>
            <p:cNvPr id="16" name="Объект 2"/>
            <p:cNvSpPr txBox="1">
              <a:spLocks/>
            </p:cNvSpPr>
            <p:nvPr/>
          </p:nvSpPr>
          <p:spPr>
            <a:xfrm>
              <a:off x="5544841" y="5259105"/>
              <a:ext cx="3528392" cy="342802"/>
            </a:xfrm>
            <a:prstGeom prst="rect">
              <a:avLst/>
            </a:prstGeom>
          </p:spPr>
          <p:txBody>
            <a:bodyPr vert="horz">
              <a:noAutofit/>
            </a:bodyPr>
            <a:lstStyle>
              <a:lvl1pPr marL="274320" indent="-27432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/>
                <a:buChar char=""/>
                <a:defRPr kumimoji="0"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40" indent="-27432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/>
                <a:buChar char=""/>
                <a:defRPr kumimoji="0" sz="2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822960" indent="-22860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SzPct val="75000"/>
                <a:buFont typeface="Wingdings 2"/>
                <a:buChar char="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97280" indent="-228600" algn="l" rtl="0" eaLnBrk="1" latinLnBrk="0" hangingPunct="1">
                <a:spcBef>
                  <a:spcPct val="20000"/>
                </a:spcBef>
                <a:buClr>
                  <a:schemeClr val="accent4"/>
                </a:buClr>
                <a:buSzPct val="70000"/>
                <a:buFont typeface="Wingdings"/>
                <a:buChar char=""/>
                <a:defRPr kumimoji="0"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371600" indent="-228600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FontTx/>
                <a:buChar char="•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645920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80000"/>
                <a:buFont typeface="Wingdings 2"/>
                <a:buChar char="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20240" indent="-182880" algn="l" rtl="0" eaLnBrk="1" latinLnBrk="0" hangingPunct="1">
                <a:spcBef>
                  <a:spcPct val="20000"/>
                </a:spcBef>
                <a:buClr>
                  <a:schemeClr val="accent1">
                    <a:shade val="75000"/>
                  </a:schemeClr>
                </a:buClr>
                <a:buSzPct val="90000"/>
                <a:buChar char="•"/>
                <a:defRPr kumimoji="0"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03120" indent="-182880" algn="l" rtl="0" eaLnBrk="1" latinLnBrk="0" hangingPunct="1">
                <a:spcBef>
                  <a:spcPct val="20000"/>
                </a:spcBef>
                <a:buClr>
                  <a:schemeClr val="accent4">
                    <a:shade val="75000"/>
                  </a:schemeClr>
                </a:buClr>
                <a:buChar char="•"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377440" indent="-182880" algn="l" rtl="0" eaLnBrk="1" latinLnBrk="0" hangingPunct="1">
                <a:spcBef>
                  <a:spcPct val="20000"/>
                </a:spcBef>
                <a:buClr>
                  <a:schemeClr val="accent2">
                    <a:shade val="75000"/>
                  </a:schemeClr>
                </a:buClr>
                <a:buSzPct val="90000"/>
                <a:buChar char="•"/>
                <a:defRPr kumimoji="0" sz="1400" kern="1200" cap="all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just">
                <a:buFont typeface="Wingdings 2"/>
                <a:buNone/>
              </a:pPr>
              <a:r>
                <a:rPr lang="ru-RU" sz="1600" dirty="0" smtClean="0"/>
                <a:t>-  благоустраиваемая территория</a:t>
              </a:r>
              <a:endParaRPr lang="ru-RU" sz="1600" dirty="0"/>
            </a:p>
          </p:txBody>
        </p:sp>
        <p:sp>
          <p:nvSpPr>
            <p:cNvPr id="17" name="Блок-схема: объединение 16"/>
            <p:cNvSpPr/>
            <p:nvPr/>
          </p:nvSpPr>
          <p:spPr>
            <a:xfrm rot="2171860">
              <a:off x="5121396" y="5826601"/>
              <a:ext cx="144016" cy="231169"/>
            </a:xfrm>
            <a:prstGeom prst="flowChartMerg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Объект 2"/>
            <p:cNvSpPr txBox="1">
              <a:spLocks/>
            </p:cNvSpPr>
            <p:nvPr/>
          </p:nvSpPr>
          <p:spPr>
            <a:xfrm>
              <a:off x="5544839" y="5727716"/>
              <a:ext cx="4320481" cy="342802"/>
            </a:xfrm>
            <a:prstGeom prst="rect">
              <a:avLst/>
            </a:prstGeom>
          </p:spPr>
          <p:txBody>
            <a:bodyPr vert="horz">
              <a:noAutofit/>
            </a:bodyPr>
            <a:lstStyle>
              <a:lvl1pPr marL="274320" indent="-27432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/>
                <a:buChar char=""/>
                <a:defRPr kumimoji="0"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40" indent="-27432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/>
                <a:buChar char=""/>
                <a:defRPr kumimoji="0" sz="2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822960" indent="-22860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SzPct val="75000"/>
                <a:buFont typeface="Wingdings 2"/>
                <a:buChar char="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97280" indent="-228600" algn="l" rtl="0" eaLnBrk="1" latinLnBrk="0" hangingPunct="1">
                <a:spcBef>
                  <a:spcPct val="20000"/>
                </a:spcBef>
                <a:buClr>
                  <a:schemeClr val="accent4"/>
                </a:buClr>
                <a:buSzPct val="70000"/>
                <a:buFont typeface="Wingdings"/>
                <a:buChar char=""/>
                <a:defRPr kumimoji="0"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371600" indent="-228600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FontTx/>
                <a:buChar char="•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645920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80000"/>
                <a:buFont typeface="Wingdings 2"/>
                <a:buChar char="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20240" indent="-182880" algn="l" rtl="0" eaLnBrk="1" latinLnBrk="0" hangingPunct="1">
                <a:spcBef>
                  <a:spcPct val="20000"/>
                </a:spcBef>
                <a:buClr>
                  <a:schemeClr val="accent1">
                    <a:shade val="75000"/>
                  </a:schemeClr>
                </a:buClr>
                <a:buSzPct val="90000"/>
                <a:buChar char="•"/>
                <a:defRPr kumimoji="0"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03120" indent="-182880" algn="l" rtl="0" eaLnBrk="1" latinLnBrk="0" hangingPunct="1">
                <a:spcBef>
                  <a:spcPct val="20000"/>
                </a:spcBef>
                <a:buClr>
                  <a:schemeClr val="accent4">
                    <a:shade val="75000"/>
                  </a:schemeClr>
                </a:buClr>
                <a:buChar char="•"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377440" indent="-182880" algn="l" rtl="0" eaLnBrk="1" latinLnBrk="0" hangingPunct="1">
                <a:spcBef>
                  <a:spcPct val="20000"/>
                </a:spcBef>
                <a:buClr>
                  <a:schemeClr val="accent2">
                    <a:shade val="75000"/>
                  </a:schemeClr>
                </a:buClr>
                <a:buSzPct val="90000"/>
                <a:buChar char="•"/>
                <a:defRPr kumimoji="0" sz="1400" kern="1200" cap="all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just">
                <a:buFont typeface="Wingdings 2"/>
                <a:buNone/>
              </a:pPr>
              <a:r>
                <a:rPr lang="ru-RU" sz="1600" dirty="0" smtClean="0"/>
                <a:t>-  въезды на территорию двора</a:t>
              </a:r>
              <a:endParaRPr lang="ru-RU" sz="1600" dirty="0"/>
            </a:p>
          </p:txBody>
        </p:sp>
      </p:grpSp>
      <p:sp>
        <p:nvSpPr>
          <p:cNvPr id="20" name="Заголовок 1"/>
          <p:cNvSpPr txBox="1">
            <a:spLocks/>
          </p:cNvSpPr>
          <p:nvPr/>
        </p:nvSpPr>
        <p:spPr>
          <a:xfrm>
            <a:off x="6840984" y="6381327"/>
            <a:ext cx="2197164" cy="300267"/>
          </a:xfrm>
          <a:prstGeom prst="rect">
            <a:avLst/>
          </a:prstGeom>
        </p:spPr>
        <p:txBody>
          <a:bodyPr vert="horz" rtlCol="0" anchor="b" anchorCtr="0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100" b="1" dirty="0" smtClean="0">
                <a:solidFill>
                  <a:schemeClr val="bg1"/>
                </a:solidFill>
              </a:rPr>
              <a:t>ООО «АС «АРС – Проект»</a:t>
            </a:r>
            <a:endParaRPr lang="ru-RU" sz="11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505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Текст 1"/>
          <p:cNvSpPr txBox="1">
            <a:spLocks/>
          </p:cNvSpPr>
          <p:nvPr/>
        </p:nvSpPr>
        <p:spPr>
          <a:xfrm>
            <a:off x="5074770" y="1404764"/>
            <a:ext cx="3966544" cy="320824"/>
          </a:xfrm>
          <a:prstGeom prst="rect">
            <a:avLst/>
          </a:prstGeom>
          <a:solidFill>
            <a:schemeClr val="bg2"/>
          </a:solidFill>
        </p:spPr>
        <p:txBody>
          <a:bodyPr vert="horz">
            <a:normAutofit fontScale="92500" lnSpcReduction="200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ru-RU" sz="1800" b="1" u="sng" dirty="0">
                <a:solidFill>
                  <a:schemeClr val="accent6">
                    <a:lumMod val="50000"/>
                  </a:schemeClr>
                </a:solidFill>
              </a:rPr>
              <a:t>п</a:t>
            </a:r>
            <a:r>
              <a:rPr lang="ru-RU" sz="1800" b="1" u="sng" dirty="0" smtClean="0">
                <a:solidFill>
                  <a:schemeClr val="accent6">
                    <a:lumMod val="50000"/>
                  </a:schemeClr>
                </a:solidFill>
              </a:rPr>
              <a:t>роектное решение</a:t>
            </a:r>
            <a:endParaRPr lang="ru-RU" sz="1800" b="1" u="sng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/>
              <a:t>Концепция. Проектные решения.</a:t>
            </a:r>
            <a:endParaRPr lang="ru-RU" sz="2400" b="1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15" t="17372" r="5638" b="19413"/>
          <a:stretch/>
        </p:blipFill>
        <p:spPr>
          <a:xfrm>
            <a:off x="5162782" y="1725589"/>
            <a:ext cx="3744416" cy="46127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144241" y="160586"/>
            <a:ext cx="9073009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7" name="Группа 26"/>
          <p:cNvGrpSpPr/>
          <p:nvPr/>
        </p:nvGrpSpPr>
        <p:grpSpPr>
          <a:xfrm>
            <a:off x="5431746" y="3851702"/>
            <a:ext cx="1131809" cy="1013625"/>
            <a:chOff x="4969176" y="960024"/>
            <a:chExt cx="2056464" cy="897467"/>
          </a:xfrm>
        </p:grpSpPr>
        <p:sp>
          <p:nvSpPr>
            <p:cNvPr id="28" name="Полилиния 27"/>
            <p:cNvSpPr/>
            <p:nvPr/>
          </p:nvSpPr>
          <p:spPr>
            <a:xfrm>
              <a:off x="5052060" y="984769"/>
              <a:ext cx="1973580" cy="872722"/>
            </a:xfrm>
            <a:custGeom>
              <a:avLst/>
              <a:gdLst>
                <a:gd name="connsiteX0" fmla="*/ 1325880 w 1973580"/>
                <a:gd name="connsiteY0" fmla="*/ 266700 h 845820"/>
                <a:gd name="connsiteX1" fmla="*/ 0 w 1973580"/>
                <a:gd name="connsiteY1" fmla="*/ 266700 h 845820"/>
                <a:gd name="connsiteX2" fmla="*/ 0 w 1973580"/>
                <a:gd name="connsiteY2" fmla="*/ 0 h 845820"/>
                <a:gd name="connsiteX3" fmla="*/ 1325880 w 1973580"/>
                <a:gd name="connsiteY3" fmla="*/ 0 h 845820"/>
                <a:gd name="connsiteX4" fmla="*/ 1325880 w 1973580"/>
                <a:gd name="connsiteY4" fmla="*/ 190500 h 845820"/>
                <a:gd name="connsiteX5" fmla="*/ 1973580 w 1973580"/>
                <a:gd name="connsiteY5" fmla="*/ 845820 h 845820"/>
                <a:gd name="connsiteX6" fmla="*/ 1325880 w 1973580"/>
                <a:gd name="connsiteY6" fmla="*/ 266700 h 845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73580" h="845820">
                  <a:moveTo>
                    <a:pt x="1325880" y="266700"/>
                  </a:moveTo>
                  <a:lnTo>
                    <a:pt x="0" y="266700"/>
                  </a:lnTo>
                  <a:lnTo>
                    <a:pt x="0" y="0"/>
                  </a:lnTo>
                  <a:lnTo>
                    <a:pt x="1325880" y="0"/>
                  </a:lnTo>
                  <a:lnTo>
                    <a:pt x="1325880" y="190500"/>
                  </a:lnTo>
                  <a:lnTo>
                    <a:pt x="1973580" y="845820"/>
                  </a:lnTo>
                  <a:lnTo>
                    <a:pt x="1325880" y="26670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Объект 2"/>
            <p:cNvSpPr txBox="1">
              <a:spLocks/>
            </p:cNvSpPr>
            <p:nvPr/>
          </p:nvSpPr>
          <p:spPr>
            <a:xfrm>
              <a:off x="4969176" y="960024"/>
              <a:ext cx="1483118" cy="287770"/>
            </a:xfrm>
            <a:prstGeom prst="rect">
              <a:avLst/>
            </a:prstGeom>
            <a:noFill/>
          </p:spPr>
          <p:txBody>
            <a:bodyPr vert="horz">
              <a:noAutofit/>
            </a:bodyPr>
            <a:lstStyle>
              <a:lvl1pPr marL="274320" indent="-27432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/>
                <a:buChar char=""/>
                <a:defRPr kumimoji="0"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40" indent="-27432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/>
                <a:buChar char=""/>
                <a:defRPr kumimoji="0" sz="2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822960" indent="-22860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SzPct val="75000"/>
                <a:buFont typeface="Wingdings 2"/>
                <a:buChar char="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97280" indent="-228600" algn="l" rtl="0" eaLnBrk="1" latinLnBrk="0" hangingPunct="1">
                <a:spcBef>
                  <a:spcPct val="20000"/>
                </a:spcBef>
                <a:buClr>
                  <a:schemeClr val="accent4"/>
                </a:buClr>
                <a:buSzPct val="70000"/>
                <a:buFont typeface="Wingdings"/>
                <a:buChar char=""/>
                <a:defRPr kumimoji="0"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371600" indent="-228600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FontTx/>
                <a:buChar char="•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645920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80000"/>
                <a:buFont typeface="Wingdings 2"/>
                <a:buChar char="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20240" indent="-182880" algn="l" rtl="0" eaLnBrk="1" latinLnBrk="0" hangingPunct="1">
                <a:spcBef>
                  <a:spcPct val="20000"/>
                </a:spcBef>
                <a:buClr>
                  <a:schemeClr val="accent1">
                    <a:shade val="75000"/>
                  </a:schemeClr>
                </a:buClr>
                <a:buSzPct val="90000"/>
                <a:buChar char="•"/>
                <a:defRPr kumimoji="0"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03120" indent="-182880" algn="l" rtl="0" eaLnBrk="1" latinLnBrk="0" hangingPunct="1">
                <a:spcBef>
                  <a:spcPct val="20000"/>
                </a:spcBef>
                <a:buClr>
                  <a:schemeClr val="accent4">
                    <a:shade val="75000"/>
                  </a:schemeClr>
                </a:buClr>
                <a:buChar char="•"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377440" indent="-182880" algn="l" rtl="0" eaLnBrk="1" latinLnBrk="0" hangingPunct="1">
                <a:spcBef>
                  <a:spcPct val="20000"/>
                </a:spcBef>
                <a:buClr>
                  <a:schemeClr val="accent2">
                    <a:shade val="75000"/>
                  </a:schemeClr>
                </a:buClr>
                <a:buSzPct val="90000"/>
                <a:buChar char="•"/>
                <a:defRPr kumimoji="0" sz="1400" kern="1200" cap="all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Wingdings 2"/>
                <a:buNone/>
              </a:pPr>
              <a:r>
                <a:rPr lang="ru-RU" sz="800" b="1" dirty="0"/>
                <a:t>И</a:t>
              </a:r>
              <a:r>
                <a:rPr lang="ru-RU" sz="800" b="1" dirty="0" smtClean="0"/>
                <a:t>гровая зона</a:t>
              </a:r>
              <a:endParaRPr lang="ru-RU" sz="800" b="1" dirty="0"/>
            </a:p>
          </p:txBody>
        </p:sp>
      </p:grpSp>
      <p:grpSp>
        <p:nvGrpSpPr>
          <p:cNvPr id="40" name="Группа 39"/>
          <p:cNvGrpSpPr/>
          <p:nvPr/>
        </p:nvGrpSpPr>
        <p:grpSpPr>
          <a:xfrm>
            <a:off x="6973327" y="5148992"/>
            <a:ext cx="1512168" cy="455089"/>
            <a:chOff x="6160655" y="3074920"/>
            <a:chExt cx="1976473" cy="713859"/>
          </a:xfrm>
        </p:grpSpPr>
        <p:sp>
          <p:nvSpPr>
            <p:cNvPr id="38" name="Полилиния 37"/>
            <p:cNvSpPr/>
            <p:nvPr/>
          </p:nvSpPr>
          <p:spPr>
            <a:xfrm>
              <a:off x="6160655" y="3074920"/>
              <a:ext cx="1904466" cy="711989"/>
            </a:xfrm>
            <a:custGeom>
              <a:avLst/>
              <a:gdLst>
                <a:gd name="connsiteX0" fmla="*/ 0 w 1727200"/>
                <a:gd name="connsiteY0" fmla="*/ 0 h 738909"/>
                <a:gd name="connsiteX1" fmla="*/ 600363 w 1727200"/>
                <a:gd name="connsiteY1" fmla="*/ 738909 h 738909"/>
                <a:gd name="connsiteX2" fmla="*/ 1727200 w 1727200"/>
                <a:gd name="connsiteY2" fmla="*/ 738909 h 738909"/>
                <a:gd name="connsiteX3" fmla="*/ 1727200 w 1727200"/>
                <a:gd name="connsiteY3" fmla="*/ 461818 h 738909"/>
                <a:gd name="connsiteX4" fmla="*/ 600363 w 1727200"/>
                <a:gd name="connsiteY4" fmla="*/ 461818 h 738909"/>
                <a:gd name="connsiteX5" fmla="*/ 600363 w 1727200"/>
                <a:gd name="connsiteY5" fmla="*/ 618836 h 738909"/>
                <a:gd name="connsiteX6" fmla="*/ 0 w 1727200"/>
                <a:gd name="connsiteY6" fmla="*/ 0 h 738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27200" h="738909">
                  <a:moveTo>
                    <a:pt x="0" y="0"/>
                  </a:moveTo>
                  <a:lnTo>
                    <a:pt x="600363" y="738909"/>
                  </a:lnTo>
                  <a:lnTo>
                    <a:pt x="1727200" y="738909"/>
                  </a:lnTo>
                  <a:lnTo>
                    <a:pt x="1727200" y="461818"/>
                  </a:lnTo>
                  <a:lnTo>
                    <a:pt x="600363" y="461818"/>
                  </a:lnTo>
                  <a:lnTo>
                    <a:pt x="600363" y="6188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Объект 2"/>
            <p:cNvSpPr txBox="1">
              <a:spLocks/>
            </p:cNvSpPr>
            <p:nvPr/>
          </p:nvSpPr>
          <p:spPr>
            <a:xfrm>
              <a:off x="6763932" y="3501008"/>
              <a:ext cx="1373196" cy="287771"/>
            </a:xfrm>
            <a:prstGeom prst="rect">
              <a:avLst/>
            </a:prstGeom>
            <a:noFill/>
          </p:spPr>
          <p:txBody>
            <a:bodyPr vert="horz">
              <a:noAutofit/>
            </a:bodyPr>
            <a:lstStyle>
              <a:lvl1pPr marL="274320" indent="-27432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/>
                <a:buChar char=""/>
                <a:defRPr kumimoji="0"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40" indent="-27432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/>
                <a:buChar char=""/>
                <a:defRPr kumimoji="0" sz="2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822960" indent="-22860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SzPct val="75000"/>
                <a:buFont typeface="Wingdings 2"/>
                <a:buChar char="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97280" indent="-228600" algn="l" rtl="0" eaLnBrk="1" latinLnBrk="0" hangingPunct="1">
                <a:spcBef>
                  <a:spcPct val="20000"/>
                </a:spcBef>
                <a:buClr>
                  <a:schemeClr val="accent4"/>
                </a:buClr>
                <a:buSzPct val="70000"/>
                <a:buFont typeface="Wingdings"/>
                <a:buChar char=""/>
                <a:defRPr kumimoji="0"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371600" indent="-228600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FontTx/>
                <a:buChar char="•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645920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80000"/>
                <a:buFont typeface="Wingdings 2"/>
                <a:buChar char="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20240" indent="-182880" algn="l" rtl="0" eaLnBrk="1" latinLnBrk="0" hangingPunct="1">
                <a:spcBef>
                  <a:spcPct val="20000"/>
                </a:spcBef>
                <a:buClr>
                  <a:schemeClr val="accent1">
                    <a:shade val="75000"/>
                  </a:schemeClr>
                </a:buClr>
                <a:buSzPct val="90000"/>
                <a:buChar char="•"/>
                <a:defRPr kumimoji="0"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03120" indent="-182880" algn="l" rtl="0" eaLnBrk="1" latinLnBrk="0" hangingPunct="1">
                <a:spcBef>
                  <a:spcPct val="20000"/>
                </a:spcBef>
                <a:buClr>
                  <a:schemeClr val="accent4">
                    <a:shade val="75000"/>
                  </a:schemeClr>
                </a:buClr>
                <a:buChar char="•"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377440" indent="-182880" algn="l" rtl="0" eaLnBrk="1" latinLnBrk="0" hangingPunct="1">
                <a:spcBef>
                  <a:spcPct val="20000"/>
                </a:spcBef>
                <a:buClr>
                  <a:schemeClr val="accent2">
                    <a:shade val="75000"/>
                  </a:schemeClr>
                </a:buClr>
                <a:buSzPct val="90000"/>
                <a:buChar char="•"/>
                <a:defRPr kumimoji="0" sz="1400" kern="1200" cap="all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Wingdings 2"/>
                <a:buNone/>
              </a:pPr>
              <a:r>
                <a:rPr lang="ru-RU" sz="800" b="1" dirty="0" smtClean="0"/>
                <a:t>Зона отдыха</a:t>
              </a:r>
              <a:endParaRPr lang="ru-RU" sz="800" b="1" dirty="0"/>
            </a:p>
          </p:txBody>
        </p:sp>
      </p:grpSp>
      <p:grpSp>
        <p:nvGrpSpPr>
          <p:cNvPr id="41" name="Группа 40"/>
          <p:cNvGrpSpPr/>
          <p:nvPr/>
        </p:nvGrpSpPr>
        <p:grpSpPr>
          <a:xfrm>
            <a:off x="6105338" y="2085040"/>
            <a:ext cx="1104721" cy="863319"/>
            <a:chOff x="4969176" y="960024"/>
            <a:chExt cx="2056464" cy="897467"/>
          </a:xfrm>
        </p:grpSpPr>
        <p:sp>
          <p:nvSpPr>
            <p:cNvPr id="42" name="Полилиния 41"/>
            <p:cNvSpPr/>
            <p:nvPr/>
          </p:nvSpPr>
          <p:spPr>
            <a:xfrm>
              <a:off x="5052060" y="984769"/>
              <a:ext cx="1973580" cy="872722"/>
            </a:xfrm>
            <a:custGeom>
              <a:avLst/>
              <a:gdLst>
                <a:gd name="connsiteX0" fmla="*/ 1325880 w 1973580"/>
                <a:gd name="connsiteY0" fmla="*/ 266700 h 845820"/>
                <a:gd name="connsiteX1" fmla="*/ 0 w 1973580"/>
                <a:gd name="connsiteY1" fmla="*/ 266700 h 845820"/>
                <a:gd name="connsiteX2" fmla="*/ 0 w 1973580"/>
                <a:gd name="connsiteY2" fmla="*/ 0 h 845820"/>
                <a:gd name="connsiteX3" fmla="*/ 1325880 w 1973580"/>
                <a:gd name="connsiteY3" fmla="*/ 0 h 845820"/>
                <a:gd name="connsiteX4" fmla="*/ 1325880 w 1973580"/>
                <a:gd name="connsiteY4" fmla="*/ 190500 h 845820"/>
                <a:gd name="connsiteX5" fmla="*/ 1973580 w 1973580"/>
                <a:gd name="connsiteY5" fmla="*/ 845820 h 845820"/>
                <a:gd name="connsiteX6" fmla="*/ 1325880 w 1973580"/>
                <a:gd name="connsiteY6" fmla="*/ 266700 h 845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73580" h="845820">
                  <a:moveTo>
                    <a:pt x="1325880" y="266700"/>
                  </a:moveTo>
                  <a:lnTo>
                    <a:pt x="0" y="266700"/>
                  </a:lnTo>
                  <a:lnTo>
                    <a:pt x="0" y="0"/>
                  </a:lnTo>
                  <a:lnTo>
                    <a:pt x="1325880" y="0"/>
                  </a:lnTo>
                  <a:lnTo>
                    <a:pt x="1325880" y="190500"/>
                  </a:lnTo>
                  <a:lnTo>
                    <a:pt x="1973580" y="845820"/>
                  </a:lnTo>
                  <a:lnTo>
                    <a:pt x="1325880" y="26670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Объект 2"/>
            <p:cNvSpPr txBox="1">
              <a:spLocks/>
            </p:cNvSpPr>
            <p:nvPr/>
          </p:nvSpPr>
          <p:spPr>
            <a:xfrm>
              <a:off x="4969176" y="960024"/>
              <a:ext cx="1483118" cy="287770"/>
            </a:xfrm>
            <a:prstGeom prst="rect">
              <a:avLst/>
            </a:prstGeom>
            <a:noFill/>
          </p:spPr>
          <p:txBody>
            <a:bodyPr vert="horz">
              <a:noAutofit/>
            </a:bodyPr>
            <a:lstStyle>
              <a:lvl1pPr marL="274320" indent="-27432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/>
                <a:buChar char=""/>
                <a:defRPr kumimoji="0"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40" indent="-27432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/>
                <a:buChar char=""/>
                <a:defRPr kumimoji="0" sz="2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822960" indent="-22860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SzPct val="75000"/>
                <a:buFont typeface="Wingdings 2"/>
                <a:buChar char="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97280" indent="-228600" algn="l" rtl="0" eaLnBrk="1" latinLnBrk="0" hangingPunct="1">
                <a:spcBef>
                  <a:spcPct val="20000"/>
                </a:spcBef>
                <a:buClr>
                  <a:schemeClr val="accent4"/>
                </a:buClr>
                <a:buSzPct val="70000"/>
                <a:buFont typeface="Wingdings"/>
                <a:buChar char=""/>
                <a:defRPr kumimoji="0"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371600" indent="-228600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FontTx/>
                <a:buChar char="•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645920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80000"/>
                <a:buFont typeface="Wingdings 2"/>
                <a:buChar char="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20240" indent="-182880" algn="l" rtl="0" eaLnBrk="1" latinLnBrk="0" hangingPunct="1">
                <a:spcBef>
                  <a:spcPct val="20000"/>
                </a:spcBef>
                <a:buClr>
                  <a:schemeClr val="accent1">
                    <a:shade val="75000"/>
                  </a:schemeClr>
                </a:buClr>
                <a:buSzPct val="90000"/>
                <a:buChar char="•"/>
                <a:defRPr kumimoji="0"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03120" indent="-182880" algn="l" rtl="0" eaLnBrk="1" latinLnBrk="0" hangingPunct="1">
                <a:spcBef>
                  <a:spcPct val="20000"/>
                </a:spcBef>
                <a:buClr>
                  <a:schemeClr val="accent4">
                    <a:shade val="75000"/>
                  </a:schemeClr>
                </a:buClr>
                <a:buChar char="•"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377440" indent="-182880" algn="l" rtl="0" eaLnBrk="1" latinLnBrk="0" hangingPunct="1">
                <a:spcBef>
                  <a:spcPct val="20000"/>
                </a:spcBef>
                <a:buClr>
                  <a:schemeClr val="accent2">
                    <a:shade val="75000"/>
                  </a:schemeClr>
                </a:buClr>
                <a:buSzPct val="90000"/>
                <a:buChar char="•"/>
                <a:defRPr kumimoji="0" sz="1400" kern="1200" cap="all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Wingdings 2"/>
                <a:buNone/>
              </a:pPr>
              <a:r>
                <a:rPr lang="ru-RU" sz="800" b="1" dirty="0"/>
                <a:t>И</a:t>
              </a:r>
              <a:r>
                <a:rPr lang="ru-RU" sz="800" b="1" dirty="0" smtClean="0"/>
                <a:t>гровая зона</a:t>
              </a:r>
              <a:endParaRPr lang="ru-RU" sz="800" b="1" dirty="0"/>
            </a:p>
          </p:txBody>
        </p:sp>
      </p:grpSp>
      <p:sp>
        <p:nvSpPr>
          <p:cNvPr id="2" name="Текст 1"/>
          <p:cNvSpPr>
            <a:spLocks noGrp="1"/>
          </p:cNvSpPr>
          <p:nvPr>
            <p:ph type="body" idx="4294967295"/>
          </p:nvPr>
        </p:nvSpPr>
        <p:spPr>
          <a:xfrm>
            <a:off x="432272" y="1412776"/>
            <a:ext cx="3959849" cy="320824"/>
          </a:xfrm>
          <a:solidFill>
            <a:schemeClr val="bg2"/>
          </a:solidFill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sz="1800" b="1" u="sng" dirty="0" smtClean="0">
                <a:solidFill>
                  <a:schemeClr val="accent6">
                    <a:lumMod val="50000"/>
                  </a:schemeClr>
                </a:solidFill>
              </a:rPr>
              <a:t>существующее благоустройство</a:t>
            </a:r>
            <a:endParaRPr lang="ru-RU" sz="1800" b="1" u="sng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51" name="Группа 50"/>
          <p:cNvGrpSpPr/>
          <p:nvPr/>
        </p:nvGrpSpPr>
        <p:grpSpPr>
          <a:xfrm flipH="1">
            <a:off x="7814398" y="2872807"/>
            <a:ext cx="1471834" cy="1073936"/>
            <a:chOff x="4473905" y="980766"/>
            <a:chExt cx="2551737" cy="876725"/>
          </a:xfrm>
        </p:grpSpPr>
        <p:sp>
          <p:nvSpPr>
            <p:cNvPr id="52" name="Полилиния 51"/>
            <p:cNvSpPr/>
            <p:nvPr/>
          </p:nvSpPr>
          <p:spPr>
            <a:xfrm>
              <a:off x="4705674" y="984769"/>
              <a:ext cx="2319968" cy="872722"/>
            </a:xfrm>
            <a:custGeom>
              <a:avLst/>
              <a:gdLst>
                <a:gd name="connsiteX0" fmla="*/ 1325880 w 1973580"/>
                <a:gd name="connsiteY0" fmla="*/ 266700 h 845820"/>
                <a:gd name="connsiteX1" fmla="*/ 0 w 1973580"/>
                <a:gd name="connsiteY1" fmla="*/ 266700 h 845820"/>
                <a:gd name="connsiteX2" fmla="*/ 0 w 1973580"/>
                <a:gd name="connsiteY2" fmla="*/ 0 h 845820"/>
                <a:gd name="connsiteX3" fmla="*/ 1325880 w 1973580"/>
                <a:gd name="connsiteY3" fmla="*/ 0 h 845820"/>
                <a:gd name="connsiteX4" fmla="*/ 1325880 w 1973580"/>
                <a:gd name="connsiteY4" fmla="*/ 190500 h 845820"/>
                <a:gd name="connsiteX5" fmla="*/ 1973580 w 1973580"/>
                <a:gd name="connsiteY5" fmla="*/ 845820 h 845820"/>
                <a:gd name="connsiteX6" fmla="*/ 1325880 w 1973580"/>
                <a:gd name="connsiteY6" fmla="*/ 266700 h 845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73580" h="845820">
                  <a:moveTo>
                    <a:pt x="1325880" y="266700"/>
                  </a:moveTo>
                  <a:lnTo>
                    <a:pt x="0" y="266700"/>
                  </a:lnTo>
                  <a:lnTo>
                    <a:pt x="0" y="0"/>
                  </a:lnTo>
                  <a:lnTo>
                    <a:pt x="1325880" y="0"/>
                  </a:lnTo>
                  <a:lnTo>
                    <a:pt x="1325880" y="190500"/>
                  </a:lnTo>
                  <a:lnTo>
                    <a:pt x="1973580" y="845820"/>
                  </a:lnTo>
                  <a:lnTo>
                    <a:pt x="1325880" y="26670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3" name="Объект 2"/>
            <p:cNvSpPr txBox="1">
              <a:spLocks/>
            </p:cNvSpPr>
            <p:nvPr/>
          </p:nvSpPr>
          <p:spPr>
            <a:xfrm>
              <a:off x="4473905" y="980766"/>
              <a:ext cx="2032490" cy="376684"/>
            </a:xfrm>
            <a:prstGeom prst="rect">
              <a:avLst/>
            </a:prstGeom>
            <a:noFill/>
          </p:spPr>
          <p:txBody>
            <a:bodyPr vert="horz">
              <a:noAutofit/>
            </a:bodyPr>
            <a:lstStyle>
              <a:lvl1pPr marL="274320" indent="-27432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/>
                <a:buChar char=""/>
                <a:defRPr kumimoji="0"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40" indent="-27432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/>
                <a:buChar char=""/>
                <a:defRPr kumimoji="0" sz="2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822960" indent="-22860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SzPct val="75000"/>
                <a:buFont typeface="Wingdings 2"/>
                <a:buChar char="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97280" indent="-228600" algn="l" rtl="0" eaLnBrk="1" latinLnBrk="0" hangingPunct="1">
                <a:spcBef>
                  <a:spcPct val="20000"/>
                </a:spcBef>
                <a:buClr>
                  <a:schemeClr val="accent4"/>
                </a:buClr>
                <a:buSzPct val="70000"/>
                <a:buFont typeface="Wingdings"/>
                <a:buChar char=""/>
                <a:defRPr kumimoji="0"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371600" indent="-228600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FontTx/>
                <a:buChar char="•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645920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80000"/>
                <a:buFont typeface="Wingdings 2"/>
                <a:buChar char="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20240" indent="-182880" algn="l" rtl="0" eaLnBrk="1" latinLnBrk="0" hangingPunct="1">
                <a:spcBef>
                  <a:spcPct val="20000"/>
                </a:spcBef>
                <a:buClr>
                  <a:schemeClr val="accent1">
                    <a:shade val="75000"/>
                  </a:schemeClr>
                </a:buClr>
                <a:buSzPct val="90000"/>
                <a:buChar char="•"/>
                <a:defRPr kumimoji="0"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03120" indent="-182880" algn="l" rtl="0" eaLnBrk="1" latinLnBrk="0" hangingPunct="1">
                <a:spcBef>
                  <a:spcPct val="20000"/>
                </a:spcBef>
                <a:buClr>
                  <a:schemeClr val="accent4">
                    <a:shade val="75000"/>
                  </a:schemeClr>
                </a:buClr>
                <a:buChar char="•"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377440" indent="-182880" algn="l" rtl="0" eaLnBrk="1" latinLnBrk="0" hangingPunct="1">
                <a:spcBef>
                  <a:spcPct val="20000"/>
                </a:spcBef>
                <a:buClr>
                  <a:schemeClr val="accent2">
                    <a:shade val="75000"/>
                  </a:schemeClr>
                </a:buClr>
                <a:buSzPct val="90000"/>
                <a:buChar char="•"/>
                <a:defRPr kumimoji="0" sz="1400" kern="1200" cap="all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Wingdings 2"/>
                <a:buNone/>
              </a:pPr>
              <a:r>
                <a:rPr lang="ru-RU" sz="800" b="1" dirty="0" smtClean="0"/>
                <a:t>Площадка для сбора ТБО </a:t>
              </a:r>
              <a:endParaRPr lang="ru-RU" sz="800" b="1" dirty="0"/>
            </a:p>
          </p:txBody>
        </p:sp>
      </p:grpSp>
      <p:grpSp>
        <p:nvGrpSpPr>
          <p:cNvPr id="54" name="Группа 53"/>
          <p:cNvGrpSpPr/>
          <p:nvPr/>
        </p:nvGrpSpPr>
        <p:grpSpPr>
          <a:xfrm>
            <a:off x="7246435" y="4855804"/>
            <a:ext cx="1862744" cy="455089"/>
            <a:chOff x="6160655" y="3074920"/>
            <a:chExt cx="1976473" cy="713859"/>
          </a:xfrm>
        </p:grpSpPr>
        <p:sp>
          <p:nvSpPr>
            <p:cNvPr id="55" name="Полилиния 54"/>
            <p:cNvSpPr/>
            <p:nvPr/>
          </p:nvSpPr>
          <p:spPr>
            <a:xfrm>
              <a:off x="6160655" y="3074920"/>
              <a:ext cx="1904466" cy="711989"/>
            </a:xfrm>
            <a:custGeom>
              <a:avLst/>
              <a:gdLst>
                <a:gd name="connsiteX0" fmla="*/ 0 w 1727200"/>
                <a:gd name="connsiteY0" fmla="*/ 0 h 738909"/>
                <a:gd name="connsiteX1" fmla="*/ 600363 w 1727200"/>
                <a:gd name="connsiteY1" fmla="*/ 738909 h 738909"/>
                <a:gd name="connsiteX2" fmla="*/ 1727200 w 1727200"/>
                <a:gd name="connsiteY2" fmla="*/ 738909 h 738909"/>
                <a:gd name="connsiteX3" fmla="*/ 1727200 w 1727200"/>
                <a:gd name="connsiteY3" fmla="*/ 461818 h 738909"/>
                <a:gd name="connsiteX4" fmla="*/ 600363 w 1727200"/>
                <a:gd name="connsiteY4" fmla="*/ 461818 h 738909"/>
                <a:gd name="connsiteX5" fmla="*/ 600363 w 1727200"/>
                <a:gd name="connsiteY5" fmla="*/ 618836 h 738909"/>
                <a:gd name="connsiteX6" fmla="*/ 0 w 1727200"/>
                <a:gd name="connsiteY6" fmla="*/ 0 h 738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27200" h="738909">
                  <a:moveTo>
                    <a:pt x="0" y="0"/>
                  </a:moveTo>
                  <a:lnTo>
                    <a:pt x="600363" y="738909"/>
                  </a:lnTo>
                  <a:lnTo>
                    <a:pt x="1727200" y="738909"/>
                  </a:lnTo>
                  <a:lnTo>
                    <a:pt x="1727200" y="461818"/>
                  </a:lnTo>
                  <a:lnTo>
                    <a:pt x="600363" y="461818"/>
                  </a:lnTo>
                  <a:lnTo>
                    <a:pt x="600363" y="6188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" name="Объект 2"/>
            <p:cNvSpPr txBox="1">
              <a:spLocks/>
            </p:cNvSpPr>
            <p:nvPr/>
          </p:nvSpPr>
          <p:spPr>
            <a:xfrm>
              <a:off x="6763932" y="3501008"/>
              <a:ext cx="1373196" cy="287771"/>
            </a:xfrm>
            <a:prstGeom prst="rect">
              <a:avLst/>
            </a:prstGeom>
            <a:noFill/>
          </p:spPr>
          <p:txBody>
            <a:bodyPr vert="horz">
              <a:noAutofit/>
            </a:bodyPr>
            <a:lstStyle>
              <a:lvl1pPr marL="274320" indent="-27432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/>
                <a:buChar char=""/>
                <a:defRPr kumimoji="0"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40" indent="-27432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/>
                <a:buChar char=""/>
                <a:defRPr kumimoji="0" sz="2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822960" indent="-22860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SzPct val="75000"/>
                <a:buFont typeface="Wingdings 2"/>
                <a:buChar char="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97280" indent="-228600" algn="l" rtl="0" eaLnBrk="1" latinLnBrk="0" hangingPunct="1">
                <a:spcBef>
                  <a:spcPct val="20000"/>
                </a:spcBef>
                <a:buClr>
                  <a:schemeClr val="accent4"/>
                </a:buClr>
                <a:buSzPct val="70000"/>
                <a:buFont typeface="Wingdings"/>
                <a:buChar char=""/>
                <a:defRPr kumimoji="0"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371600" indent="-228600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FontTx/>
                <a:buChar char="•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645920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80000"/>
                <a:buFont typeface="Wingdings 2"/>
                <a:buChar char="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20240" indent="-182880" algn="l" rtl="0" eaLnBrk="1" latinLnBrk="0" hangingPunct="1">
                <a:spcBef>
                  <a:spcPct val="20000"/>
                </a:spcBef>
                <a:buClr>
                  <a:schemeClr val="accent1">
                    <a:shade val="75000"/>
                  </a:schemeClr>
                </a:buClr>
                <a:buSzPct val="90000"/>
                <a:buChar char="•"/>
                <a:defRPr kumimoji="0"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03120" indent="-182880" algn="l" rtl="0" eaLnBrk="1" latinLnBrk="0" hangingPunct="1">
                <a:spcBef>
                  <a:spcPct val="20000"/>
                </a:spcBef>
                <a:buClr>
                  <a:schemeClr val="accent4">
                    <a:shade val="75000"/>
                  </a:schemeClr>
                </a:buClr>
                <a:buChar char="•"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377440" indent="-182880" algn="l" rtl="0" eaLnBrk="1" latinLnBrk="0" hangingPunct="1">
                <a:spcBef>
                  <a:spcPct val="20000"/>
                </a:spcBef>
                <a:buClr>
                  <a:schemeClr val="accent2">
                    <a:shade val="75000"/>
                  </a:schemeClr>
                </a:buClr>
                <a:buSzPct val="90000"/>
                <a:buChar char="•"/>
                <a:defRPr kumimoji="0" sz="1400" kern="1200" cap="all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Wingdings 2"/>
                <a:buNone/>
              </a:pPr>
              <a:r>
                <a:rPr lang="ru-RU" sz="800" b="1" dirty="0" smtClean="0"/>
                <a:t>Спортивная зона</a:t>
              </a:r>
              <a:endParaRPr lang="ru-RU" sz="800" b="1" dirty="0"/>
            </a:p>
          </p:txBody>
        </p:sp>
      </p:grpSp>
      <p:grpSp>
        <p:nvGrpSpPr>
          <p:cNvPr id="57" name="Группа 56"/>
          <p:cNvGrpSpPr/>
          <p:nvPr/>
        </p:nvGrpSpPr>
        <p:grpSpPr>
          <a:xfrm>
            <a:off x="7233008" y="4411430"/>
            <a:ext cx="1678002" cy="455089"/>
            <a:chOff x="6160655" y="3074920"/>
            <a:chExt cx="1976473" cy="713859"/>
          </a:xfrm>
        </p:grpSpPr>
        <p:sp>
          <p:nvSpPr>
            <p:cNvPr id="58" name="Полилиния 57"/>
            <p:cNvSpPr/>
            <p:nvPr/>
          </p:nvSpPr>
          <p:spPr>
            <a:xfrm>
              <a:off x="6160655" y="3074920"/>
              <a:ext cx="1904466" cy="711989"/>
            </a:xfrm>
            <a:custGeom>
              <a:avLst/>
              <a:gdLst>
                <a:gd name="connsiteX0" fmla="*/ 0 w 1727200"/>
                <a:gd name="connsiteY0" fmla="*/ 0 h 738909"/>
                <a:gd name="connsiteX1" fmla="*/ 600363 w 1727200"/>
                <a:gd name="connsiteY1" fmla="*/ 738909 h 738909"/>
                <a:gd name="connsiteX2" fmla="*/ 1727200 w 1727200"/>
                <a:gd name="connsiteY2" fmla="*/ 738909 h 738909"/>
                <a:gd name="connsiteX3" fmla="*/ 1727200 w 1727200"/>
                <a:gd name="connsiteY3" fmla="*/ 461818 h 738909"/>
                <a:gd name="connsiteX4" fmla="*/ 600363 w 1727200"/>
                <a:gd name="connsiteY4" fmla="*/ 461818 h 738909"/>
                <a:gd name="connsiteX5" fmla="*/ 600363 w 1727200"/>
                <a:gd name="connsiteY5" fmla="*/ 618836 h 738909"/>
                <a:gd name="connsiteX6" fmla="*/ 0 w 1727200"/>
                <a:gd name="connsiteY6" fmla="*/ 0 h 738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27200" h="738909">
                  <a:moveTo>
                    <a:pt x="0" y="0"/>
                  </a:moveTo>
                  <a:lnTo>
                    <a:pt x="600363" y="738909"/>
                  </a:lnTo>
                  <a:lnTo>
                    <a:pt x="1727200" y="738909"/>
                  </a:lnTo>
                  <a:lnTo>
                    <a:pt x="1727200" y="461818"/>
                  </a:lnTo>
                  <a:lnTo>
                    <a:pt x="600363" y="461818"/>
                  </a:lnTo>
                  <a:lnTo>
                    <a:pt x="600363" y="6188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" name="Объект 2"/>
            <p:cNvSpPr txBox="1">
              <a:spLocks/>
            </p:cNvSpPr>
            <p:nvPr/>
          </p:nvSpPr>
          <p:spPr>
            <a:xfrm>
              <a:off x="6763932" y="3501008"/>
              <a:ext cx="1373196" cy="287771"/>
            </a:xfrm>
            <a:prstGeom prst="rect">
              <a:avLst/>
            </a:prstGeom>
            <a:noFill/>
          </p:spPr>
          <p:txBody>
            <a:bodyPr vert="horz">
              <a:noAutofit/>
            </a:bodyPr>
            <a:lstStyle>
              <a:lvl1pPr marL="274320" indent="-27432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/>
                <a:buChar char=""/>
                <a:defRPr kumimoji="0"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40" indent="-27432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/>
                <a:buChar char=""/>
                <a:defRPr kumimoji="0" sz="2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822960" indent="-22860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SzPct val="75000"/>
                <a:buFont typeface="Wingdings 2"/>
                <a:buChar char="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97280" indent="-228600" algn="l" rtl="0" eaLnBrk="1" latinLnBrk="0" hangingPunct="1">
                <a:spcBef>
                  <a:spcPct val="20000"/>
                </a:spcBef>
                <a:buClr>
                  <a:schemeClr val="accent4"/>
                </a:buClr>
                <a:buSzPct val="70000"/>
                <a:buFont typeface="Wingdings"/>
                <a:buChar char=""/>
                <a:defRPr kumimoji="0"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371600" indent="-228600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FontTx/>
                <a:buChar char="•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645920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80000"/>
                <a:buFont typeface="Wingdings 2"/>
                <a:buChar char="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20240" indent="-182880" algn="l" rtl="0" eaLnBrk="1" latinLnBrk="0" hangingPunct="1">
                <a:spcBef>
                  <a:spcPct val="20000"/>
                </a:spcBef>
                <a:buClr>
                  <a:schemeClr val="accent1">
                    <a:shade val="75000"/>
                  </a:schemeClr>
                </a:buClr>
                <a:buSzPct val="90000"/>
                <a:buChar char="•"/>
                <a:defRPr kumimoji="0"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03120" indent="-182880" algn="l" rtl="0" eaLnBrk="1" latinLnBrk="0" hangingPunct="1">
                <a:spcBef>
                  <a:spcPct val="20000"/>
                </a:spcBef>
                <a:buClr>
                  <a:schemeClr val="accent4">
                    <a:shade val="75000"/>
                  </a:schemeClr>
                </a:buClr>
                <a:buChar char="•"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377440" indent="-182880" algn="l" rtl="0" eaLnBrk="1" latinLnBrk="0" hangingPunct="1">
                <a:spcBef>
                  <a:spcPct val="20000"/>
                </a:spcBef>
                <a:buClr>
                  <a:schemeClr val="accent2">
                    <a:shade val="75000"/>
                  </a:schemeClr>
                </a:buClr>
                <a:buSzPct val="90000"/>
                <a:buChar char="•"/>
                <a:defRPr kumimoji="0" sz="1400" kern="1200" cap="all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Wingdings 2"/>
                <a:buNone/>
              </a:pPr>
              <a:r>
                <a:rPr lang="ru-RU" sz="800" b="1" dirty="0" smtClean="0"/>
                <a:t>Зона отдыха</a:t>
              </a:r>
              <a:endParaRPr lang="ru-RU" sz="800" b="1" dirty="0"/>
            </a:p>
          </p:txBody>
        </p:sp>
      </p:grpSp>
      <p:grpSp>
        <p:nvGrpSpPr>
          <p:cNvPr id="60" name="Группа 59"/>
          <p:cNvGrpSpPr/>
          <p:nvPr/>
        </p:nvGrpSpPr>
        <p:grpSpPr>
          <a:xfrm flipH="1">
            <a:off x="4536728" y="5228148"/>
            <a:ext cx="1451111" cy="874132"/>
            <a:chOff x="6160655" y="3074920"/>
            <a:chExt cx="1976470" cy="713859"/>
          </a:xfrm>
        </p:grpSpPr>
        <p:sp>
          <p:nvSpPr>
            <p:cNvPr id="61" name="Полилиния 60"/>
            <p:cNvSpPr/>
            <p:nvPr/>
          </p:nvSpPr>
          <p:spPr>
            <a:xfrm>
              <a:off x="6160655" y="3074920"/>
              <a:ext cx="1904466" cy="711989"/>
            </a:xfrm>
            <a:custGeom>
              <a:avLst/>
              <a:gdLst>
                <a:gd name="connsiteX0" fmla="*/ 0 w 1727200"/>
                <a:gd name="connsiteY0" fmla="*/ 0 h 738909"/>
                <a:gd name="connsiteX1" fmla="*/ 600363 w 1727200"/>
                <a:gd name="connsiteY1" fmla="*/ 738909 h 738909"/>
                <a:gd name="connsiteX2" fmla="*/ 1727200 w 1727200"/>
                <a:gd name="connsiteY2" fmla="*/ 738909 h 738909"/>
                <a:gd name="connsiteX3" fmla="*/ 1727200 w 1727200"/>
                <a:gd name="connsiteY3" fmla="*/ 461818 h 738909"/>
                <a:gd name="connsiteX4" fmla="*/ 600363 w 1727200"/>
                <a:gd name="connsiteY4" fmla="*/ 461818 h 738909"/>
                <a:gd name="connsiteX5" fmla="*/ 600363 w 1727200"/>
                <a:gd name="connsiteY5" fmla="*/ 618836 h 738909"/>
                <a:gd name="connsiteX6" fmla="*/ 0 w 1727200"/>
                <a:gd name="connsiteY6" fmla="*/ 0 h 738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27200" h="738909">
                  <a:moveTo>
                    <a:pt x="0" y="0"/>
                  </a:moveTo>
                  <a:lnTo>
                    <a:pt x="600363" y="738909"/>
                  </a:lnTo>
                  <a:lnTo>
                    <a:pt x="1727200" y="738909"/>
                  </a:lnTo>
                  <a:lnTo>
                    <a:pt x="1727200" y="461818"/>
                  </a:lnTo>
                  <a:lnTo>
                    <a:pt x="600363" y="461818"/>
                  </a:lnTo>
                  <a:lnTo>
                    <a:pt x="600363" y="6188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" name="Объект 2"/>
            <p:cNvSpPr txBox="1">
              <a:spLocks/>
            </p:cNvSpPr>
            <p:nvPr/>
          </p:nvSpPr>
          <p:spPr>
            <a:xfrm>
              <a:off x="6763930" y="3501008"/>
              <a:ext cx="1373195" cy="287771"/>
            </a:xfrm>
            <a:prstGeom prst="rect">
              <a:avLst/>
            </a:prstGeom>
            <a:noFill/>
          </p:spPr>
          <p:txBody>
            <a:bodyPr vert="horz">
              <a:noAutofit/>
            </a:bodyPr>
            <a:lstStyle>
              <a:lvl1pPr marL="274320" indent="-27432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/>
                <a:buChar char=""/>
                <a:defRPr kumimoji="0"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40" indent="-27432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/>
                <a:buChar char=""/>
                <a:defRPr kumimoji="0" sz="2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822960" indent="-22860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SzPct val="75000"/>
                <a:buFont typeface="Wingdings 2"/>
                <a:buChar char="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97280" indent="-228600" algn="l" rtl="0" eaLnBrk="1" latinLnBrk="0" hangingPunct="1">
                <a:spcBef>
                  <a:spcPct val="20000"/>
                </a:spcBef>
                <a:buClr>
                  <a:schemeClr val="accent4"/>
                </a:buClr>
                <a:buSzPct val="70000"/>
                <a:buFont typeface="Wingdings"/>
                <a:buChar char=""/>
                <a:defRPr kumimoji="0"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371600" indent="-228600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FontTx/>
                <a:buChar char="•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645920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80000"/>
                <a:buFont typeface="Wingdings 2"/>
                <a:buChar char="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20240" indent="-182880" algn="l" rtl="0" eaLnBrk="1" latinLnBrk="0" hangingPunct="1">
                <a:spcBef>
                  <a:spcPct val="20000"/>
                </a:spcBef>
                <a:buClr>
                  <a:schemeClr val="accent1">
                    <a:shade val="75000"/>
                  </a:schemeClr>
                </a:buClr>
                <a:buSzPct val="90000"/>
                <a:buChar char="•"/>
                <a:defRPr kumimoji="0"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03120" indent="-182880" algn="l" rtl="0" eaLnBrk="1" latinLnBrk="0" hangingPunct="1">
                <a:spcBef>
                  <a:spcPct val="20000"/>
                </a:spcBef>
                <a:buClr>
                  <a:schemeClr val="accent4">
                    <a:shade val="75000"/>
                  </a:schemeClr>
                </a:buClr>
                <a:buChar char="•"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377440" indent="-182880" algn="l" rtl="0" eaLnBrk="1" latinLnBrk="0" hangingPunct="1">
                <a:spcBef>
                  <a:spcPct val="20000"/>
                </a:spcBef>
                <a:buClr>
                  <a:schemeClr val="accent2">
                    <a:shade val="75000"/>
                  </a:schemeClr>
                </a:buClr>
                <a:buSzPct val="90000"/>
                <a:buChar char="•"/>
                <a:defRPr kumimoji="0" sz="1400" kern="1200" cap="all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ru-RU" sz="800" b="1" dirty="0" smtClean="0"/>
                <a:t>Площадка для </a:t>
              </a:r>
            </a:p>
            <a:p>
              <a:pPr marL="0" indent="0" algn="ctr">
                <a:buNone/>
              </a:pPr>
              <a:r>
                <a:rPr lang="ru-RU" sz="800" b="1" dirty="0" smtClean="0"/>
                <a:t>сбора </a:t>
              </a:r>
              <a:r>
                <a:rPr lang="ru-RU" sz="800" b="1" dirty="0"/>
                <a:t>ТБО </a:t>
              </a:r>
            </a:p>
          </p:txBody>
        </p:sp>
      </p:grpSp>
      <p:grpSp>
        <p:nvGrpSpPr>
          <p:cNvPr id="63" name="Группа 62"/>
          <p:cNvGrpSpPr/>
          <p:nvPr/>
        </p:nvGrpSpPr>
        <p:grpSpPr>
          <a:xfrm>
            <a:off x="4392121" y="4262777"/>
            <a:ext cx="1312402" cy="1024027"/>
            <a:chOff x="4969176" y="960024"/>
            <a:chExt cx="2056464" cy="897467"/>
          </a:xfrm>
        </p:grpSpPr>
        <p:sp>
          <p:nvSpPr>
            <p:cNvPr id="64" name="Полилиния 63"/>
            <p:cNvSpPr/>
            <p:nvPr/>
          </p:nvSpPr>
          <p:spPr>
            <a:xfrm>
              <a:off x="5052060" y="984769"/>
              <a:ext cx="1973580" cy="872722"/>
            </a:xfrm>
            <a:custGeom>
              <a:avLst/>
              <a:gdLst>
                <a:gd name="connsiteX0" fmla="*/ 1325880 w 1973580"/>
                <a:gd name="connsiteY0" fmla="*/ 266700 h 845820"/>
                <a:gd name="connsiteX1" fmla="*/ 0 w 1973580"/>
                <a:gd name="connsiteY1" fmla="*/ 266700 h 845820"/>
                <a:gd name="connsiteX2" fmla="*/ 0 w 1973580"/>
                <a:gd name="connsiteY2" fmla="*/ 0 h 845820"/>
                <a:gd name="connsiteX3" fmla="*/ 1325880 w 1973580"/>
                <a:gd name="connsiteY3" fmla="*/ 0 h 845820"/>
                <a:gd name="connsiteX4" fmla="*/ 1325880 w 1973580"/>
                <a:gd name="connsiteY4" fmla="*/ 190500 h 845820"/>
                <a:gd name="connsiteX5" fmla="*/ 1973580 w 1973580"/>
                <a:gd name="connsiteY5" fmla="*/ 845820 h 845820"/>
                <a:gd name="connsiteX6" fmla="*/ 1325880 w 1973580"/>
                <a:gd name="connsiteY6" fmla="*/ 266700 h 845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73580" h="845820">
                  <a:moveTo>
                    <a:pt x="1325880" y="266700"/>
                  </a:moveTo>
                  <a:lnTo>
                    <a:pt x="0" y="266700"/>
                  </a:lnTo>
                  <a:lnTo>
                    <a:pt x="0" y="0"/>
                  </a:lnTo>
                  <a:lnTo>
                    <a:pt x="1325880" y="0"/>
                  </a:lnTo>
                  <a:lnTo>
                    <a:pt x="1325880" y="190500"/>
                  </a:lnTo>
                  <a:lnTo>
                    <a:pt x="1973580" y="845820"/>
                  </a:lnTo>
                  <a:lnTo>
                    <a:pt x="1325880" y="26670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5" name="Объект 2"/>
            <p:cNvSpPr txBox="1">
              <a:spLocks/>
            </p:cNvSpPr>
            <p:nvPr/>
          </p:nvSpPr>
          <p:spPr>
            <a:xfrm>
              <a:off x="4969176" y="960024"/>
              <a:ext cx="1483119" cy="287770"/>
            </a:xfrm>
            <a:prstGeom prst="rect">
              <a:avLst/>
            </a:prstGeom>
            <a:noFill/>
          </p:spPr>
          <p:txBody>
            <a:bodyPr vert="horz">
              <a:noAutofit/>
            </a:bodyPr>
            <a:lstStyle>
              <a:lvl1pPr marL="274320" indent="-27432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/>
                <a:buChar char=""/>
                <a:defRPr kumimoji="0"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40" indent="-27432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/>
                <a:buChar char=""/>
                <a:defRPr kumimoji="0" sz="2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822960" indent="-22860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SzPct val="75000"/>
                <a:buFont typeface="Wingdings 2"/>
                <a:buChar char="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97280" indent="-228600" algn="l" rtl="0" eaLnBrk="1" latinLnBrk="0" hangingPunct="1">
                <a:spcBef>
                  <a:spcPct val="20000"/>
                </a:spcBef>
                <a:buClr>
                  <a:schemeClr val="accent4"/>
                </a:buClr>
                <a:buSzPct val="70000"/>
                <a:buFont typeface="Wingdings"/>
                <a:buChar char=""/>
                <a:defRPr kumimoji="0"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371600" indent="-228600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FontTx/>
                <a:buChar char="•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645920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80000"/>
                <a:buFont typeface="Wingdings 2"/>
                <a:buChar char="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20240" indent="-182880" algn="l" rtl="0" eaLnBrk="1" latinLnBrk="0" hangingPunct="1">
                <a:spcBef>
                  <a:spcPct val="20000"/>
                </a:spcBef>
                <a:buClr>
                  <a:schemeClr val="accent1">
                    <a:shade val="75000"/>
                  </a:schemeClr>
                </a:buClr>
                <a:buSzPct val="90000"/>
                <a:buChar char="•"/>
                <a:defRPr kumimoji="0"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03120" indent="-182880" algn="l" rtl="0" eaLnBrk="1" latinLnBrk="0" hangingPunct="1">
                <a:spcBef>
                  <a:spcPct val="20000"/>
                </a:spcBef>
                <a:buClr>
                  <a:schemeClr val="accent4">
                    <a:shade val="75000"/>
                  </a:schemeClr>
                </a:buClr>
                <a:buChar char="•"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377440" indent="-182880" algn="l" rtl="0" eaLnBrk="1" latinLnBrk="0" hangingPunct="1">
                <a:spcBef>
                  <a:spcPct val="20000"/>
                </a:spcBef>
                <a:buClr>
                  <a:schemeClr val="accent2">
                    <a:shade val="75000"/>
                  </a:schemeClr>
                </a:buClr>
                <a:buSzPct val="90000"/>
                <a:buChar char="•"/>
                <a:defRPr kumimoji="0" sz="1400" kern="1200" cap="all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Wingdings 2"/>
                <a:buNone/>
              </a:pPr>
              <a:r>
                <a:rPr lang="ru-RU" sz="800" b="1" dirty="0" smtClean="0"/>
                <a:t>Ливневая</a:t>
              </a:r>
            </a:p>
            <a:p>
              <a:pPr marL="0" indent="0" algn="ctr">
                <a:buFont typeface="Wingdings 2"/>
                <a:buNone/>
              </a:pPr>
              <a:r>
                <a:rPr lang="ru-RU" sz="800" b="1" dirty="0" smtClean="0"/>
                <a:t>канализация</a:t>
              </a:r>
              <a:endParaRPr lang="ru-RU" sz="800" b="1" dirty="0"/>
            </a:p>
          </p:txBody>
        </p:sp>
      </p:grpSp>
      <p:pic>
        <p:nvPicPr>
          <p:cNvPr id="67" name="Объект 66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4" t="16663" r="52189" b="17874"/>
          <a:stretch/>
        </p:blipFill>
        <p:spPr>
          <a:xfrm>
            <a:off x="504280" y="1726186"/>
            <a:ext cx="3764878" cy="45760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68" name="Группа 67"/>
          <p:cNvGrpSpPr/>
          <p:nvPr/>
        </p:nvGrpSpPr>
        <p:grpSpPr>
          <a:xfrm flipH="1">
            <a:off x="3208910" y="2798464"/>
            <a:ext cx="1471834" cy="1073936"/>
            <a:chOff x="4473905" y="980766"/>
            <a:chExt cx="2551737" cy="876725"/>
          </a:xfrm>
        </p:grpSpPr>
        <p:sp>
          <p:nvSpPr>
            <p:cNvPr id="69" name="Полилиния 68"/>
            <p:cNvSpPr/>
            <p:nvPr/>
          </p:nvSpPr>
          <p:spPr>
            <a:xfrm>
              <a:off x="4705674" y="984769"/>
              <a:ext cx="2319968" cy="872722"/>
            </a:xfrm>
            <a:custGeom>
              <a:avLst/>
              <a:gdLst>
                <a:gd name="connsiteX0" fmla="*/ 1325880 w 1973580"/>
                <a:gd name="connsiteY0" fmla="*/ 266700 h 845820"/>
                <a:gd name="connsiteX1" fmla="*/ 0 w 1973580"/>
                <a:gd name="connsiteY1" fmla="*/ 266700 h 845820"/>
                <a:gd name="connsiteX2" fmla="*/ 0 w 1973580"/>
                <a:gd name="connsiteY2" fmla="*/ 0 h 845820"/>
                <a:gd name="connsiteX3" fmla="*/ 1325880 w 1973580"/>
                <a:gd name="connsiteY3" fmla="*/ 0 h 845820"/>
                <a:gd name="connsiteX4" fmla="*/ 1325880 w 1973580"/>
                <a:gd name="connsiteY4" fmla="*/ 190500 h 845820"/>
                <a:gd name="connsiteX5" fmla="*/ 1973580 w 1973580"/>
                <a:gd name="connsiteY5" fmla="*/ 845820 h 845820"/>
                <a:gd name="connsiteX6" fmla="*/ 1325880 w 1973580"/>
                <a:gd name="connsiteY6" fmla="*/ 266700 h 845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73580" h="845820">
                  <a:moveTo>
                    <a:pt x="1325880" y="266700"/>
                  </a:moveTo>
                  <a:lnTo>
                    <a:pt x="0" y="266700"/>
                  </a:lnTo>
                  <a:lnTo>
                    <a:pt x="0" y="0"/>
                  </a:lnTo>
                  <a:lnTo>
                    <a:pt x="1325880" y="0"/>
                  </a:lnTo>
                  <a:lnTo>
                    <a:pt x="1325880" y="190500"/>
                  </a:lnTo>
                  <a:lnTo>
                    <a:pt x="1973580" y="845820"/>
                  </a:lnTo>
                  <a:lnTo>
                    <a:pt x="1325880" y="26670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0" name="Объект 2"/>
            <p:cNvSpPr txBox="1">
              <a:spLocks/>
            </p:cNvSpPr>
            <p:nvPr/>
          </p:nvSpPr>
          <p:spPr>
            <a:xfrm>
              <a:off x="4473905" y="980766"/>
              <a:ext cx="2032490" cy="376684"/>
            </a:xfrm>
            <a:prstGeom prst="rect">
              <a:avLst/>
            </a:prstGeom>
            <a:noFill/>
          </p:spPr>
          <p:txBody>
            <a:bodyPr vert="horz">
              <a:noAutofit/>
            </a:bodyPr>
            <a:lstStyle>
              <a:lvl1pPr marL="274320" indent="-27432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/>
                <a:buChar char=""/>
                <a:defRPr kumimoji="0"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40" indent="-27432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/>
                <a:buChar char=""/>
                <a:defRPr kumimoji="0" sz="2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822960" indent="-22860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SzPct val="75000"/>
                <a:buFont typeface="Wingdings 2"/>
                <a:buChar char="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97280" indent="-228600" algn="l" rtl="0" eaLnBrk="1" latinLnBrk="0" hangingPunct="1">
                <a:spcBef>
                  <a:spcPct val="20000"/>
                </a:spcBef>
                <a:buClr>
                  <a:schemeClr val="accent4"/>
                </a:buClr>
                <a:buSzPct val="70000"/>
                <a:buFont typeface="Wingdings"/>
                <a:buChar char=""/>
                <a:defRPr kumimoji="0"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371600" indent="-228600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FontTx/>
                <a:buChar char="•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645920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80000"/>
                <a:buFont typeface="Wingdings 2"/>
                <a:buChar char="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20240" indent="-182880" algn="l" rtl="0" eaLnBrk="1" latinLnBrk="0" hangingPunct="1">
                <a:spcBef>
                  <a:spcPct val="20000"/>
                </a:spcBef>
                <a:buClr>
                  <a:schemeClr val="accent1">
                    <a:shade val="75000"/>
                  </a:schemeClr>
                </a:buClr>
                <a:buSzPct val="90000"/>
                <a:buChar char="•"/>
                <a:defRPr kumimoji="0"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03120" indent="-182880" algn="l" rtl="0" eaLnBrk="1" latinLnBrk="0" hangingPunct="1">
                <a:spcBef>
                  <a:spcPct val="20000"/>
                </a:spcBef>
                <a:buClr>
                  <a:schemeClr val="accent4">
                    <a:shade val="75000"/>
                  </a:schemeClr>
                </a:buClr>
                <a:buChar char="•"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377440" indent="-182880" algn="l" rtl="0" eaLnBrk="1" latinLnBrk="0" hangingPunct="1">
                <a:spcBef>
                  <a:spcPct val="20000"/>
                </a:spcBef>
                <a:buClr>
                  <a:schemeClr val="accent2">
                    <a:shade val="75000"/>
                  </a:schemeClr>
                </a:buClr>
                <a:buSzPct val="90000"/>
                <a:buChar char="•"/>
                <a:defRPr kumimoji="0" sz="1400" kern="1200" cap="all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Wingdings 2"/>
                <a:buNone/>
              </a:pPr>
              <a:r>
                <a:rPr lang="ru-RU" sz="800" b="1" dirty="0" smtClean="0"/>
                <a:t>Площадка для сбора ТБО </a:t>
              </a:r>
              <a:endParaRPr lang="ru-RU" sz="800" b="1" dirty="0"/>
            </a:p>
          </p:txBody>
        </p:sp>
      </p:grpSp>
      <p:grpSp>
        <p:nvGrpSpPr>
          <p:cNvPr id="74" name="Группа 73"/>
          <p:cNvGrpSpPr/>
          <p:nvPr/>
        </p:nvGrpSpPr>
        <p:grpSpPr>
          <a:xfrm flipH="1" flipV="1">
            <a:off x="144240" y="3978570"/>
            <a:ext cx="1306869" cy="1249579"/>
            <a:chOff x="6160655" y="3074920"/>
            <a:chExt cx="1976470" cy="713859"/>
          </a:xfrm>
        </p:grpSpPr>
        <p:sp>
          <p:nvSpPr>
            <p:cNvPr id="75" name="Полилиния 74"/>
            <p:cNvSpPr/>
            <p:nvPr/>
          </p:nvSpPr>
          <p:spPr>
            <a:xfrm>
              <a:off x="6160655" y="3074920"/>
              <a:ext cx="1904466" cy="711989"/>
            </a:xfrm>
            <a:custGeom>
              <a:avLst/>
              <a:gdLst>
                <a:gd name="connsiteX0" fmla="*/ 0 w 1727200"/>
                <a:gd name="connsiteY0" fmla="*/ 0 h 738909"/>
                <a:gd name="connsiteX1" fmla="*/ 600363 w 1727200"/>
                <a:gd name="connsiteY1" fmla="*/ 738909 h 738909"/>
                <a:gd name="connsiteX2" fmla="*/ 1727200 w 1727200"/>
                <a:gd name="connsiteY2" fmla="*/ 738909 h 738909"/>
                <a:gd name="connsiteX3" fmla="*/ 1727200 w 1727200"/>
                <a:gd name="connsiteY3" fmla="*/ 461818 h 738909"/>
                <a:gd name="connsiteX4" fmla="*/ 600363 w 1727200"/>
                <a:gd name="connsiteY4" fmla="*/ 461818 h 738909"/>
                <a:gd name="connsiteX5" fmla="*/ 600363 w 1727200"/>
                <a:gd name="connsiteY5" fmla="*/ 618836 h 738909"/>
                <a:gd name="connsiteX6" fmla="*/ 0 w 1727200"/>
                <a:gd name="connsiteY6" fmla="*/ 0 h 738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27200" h="738909">
                  <a:moveTo>
                    <a:pt x="0" y="0"/>
                  </a:moveTo>
                  <a:lnTo>
                    <a:pt x="600363" y="738909"/>
                  </a:lnTo>
                  <a:lnTo>
                    <a:pt x="1727200" y="738909"/>
                  </a:lnTo>
                  <a:lnTo>
                    <a:pt x="1727200" y="461818"/>
                  </a:lnTo>
                  <a:lnTo>
                    <a:pt x="600363" y="461818"/>
                  </a:lnTo>
                  <a:lnTo>
                    <a:pt x="600363" y="6188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6" name="Объект 2"/>
            <p:cNvSpPr txBox="1">
              <a:spLocks/>
            </p:cNvSpPr>
            <p:nvPr/>
          </p:nvSpPr>
          <p:spPr>
            <a:xfrm rot="10800000">
              <a:off x="6763930" y="3501008"/>
              <a:ext cx="1373195" cy="287771"/>
            </a:xfrm>
            <a:prstGeom prst="rect">
              <a:avLst/>
            </a:prstGeom>
            <a:noFill/>
          </p:spPr>
          <p:txBody>
            <a:bodyPr vert="horz">
              <a:noAutofit/>
            </a:bodyPr>
            <a:lstStyle>
              <a:lvl1pPr marL="274320" indent="-27432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/>
                <a:buChar char=""/>
                <a:defRPr kumimoji="0"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40" indent="-27432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/>
                <a:buChar char=""/>
                <a:defRPr kumimoji="0" sz="2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822960" indent="-22860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SzPct val="75000"/>
                <a:buFont typeface="Wingdings 2"/>
                <a:buChar char="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97280" indent="-228600" algn="l" rtl="0" eaLnBrk="1" latinLnBrk="0" hangingPunct="1">
                <a:spcBef>
                  <a:spcPct val="20000"/>
                </a:spcBef>
                <a:buClr>
                  <a:schemeClr val="accent4"/>
                </a:buClr>
                <a:buSzPct val="70000"/>
                <a:buFont typeface="Wingdings"/>
                <a:buChar char=""/>
                <a:defRPr kumimoji="0"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371600" indent="-228600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FontTx/>
                <a:buChar char="•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645920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80000"/>
                <a:buFont typeface="Wingdings 2"/>
                <a:buChar char="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20240" indent="-182880" algn="l" rtl="0" eaLnBrk="1" latinLnBrk="0" hangingPunct="1">
                <a:spcBef>
                  <a:spcPct val="20000"/>
                </a:spcBef>
                <a:buClr>
                  <a:schemeClr val="accent1">
                    <a:shade val="75000"/>
                  </a:schemeClr>
                </a:buClr>
                <a:buSzPct val="90000"/>
                <a:buChar char="•"/>
                <a:defRPr kumimoji="0"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03120" indent="-182880" algn="l" rtl="0" eaLnBrk="1" latinLnBrk="0" hangingPunct="1">
                <a:spcBef>
                  <a:spcPct val="20000"/>
                </a:spcBef>
                <a:buClr>
                  <a:schemeClr val="accent4">
                    <a:shade val="75000"/>
                  </a:schemeClr>
                </a:buClr>
                <a:buChar char="•"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377440" indent="-182880" algn="l" rtl="0" eaLnBrk="1" latinLnBrk="0" hangingPunct="1">
                <a:spcBef>
                  <a:spcPct val="20000"/>
                </a:spcBef>
                <a:buClr>
                  <a:schemeClr val="accent2">
                    <a:shade val="75000"/>
                  </a:schemeClr>
                </a:buClr>
                <a:buSzPct val="90000"/>
                <a:buChar char="•"/>
                <a:defRPr kumimoji="0" sz="1400" kern="1200" cap="all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ru-RU" sz="800" b="1" dirty="0" smtClean="0"/>
                <a:t>Площадка для </a:t>
              </a:r>
            </a:p>
            <a:p>
              <a:pPr marL="0" indent="0" algn="ctr">
                <a:buNone/>
              </a:pPr>
              <a:r>
                <a:rPr lang="ru-RU" sz="800" b="1" dirty="0" smtClean="0"/>
                <a:t>сбора </a:t>
              </a:r>
              <a:r>
                <a:rPr lang="ru-RU" sz="800" b="1" dirty="0"/>
                <a:t>ТБО </a:t>
              </a:r>
            </a:p>
          </p:txBody>
        </p:sp>
      </p:grpSp>
      <p:grpSp>
        <p:nvGrpSpPr>
          <p:cNvPr id="77" name="Группа 76"/>
          <p:cNvGrpSpPr/>
          <p:nvPr/>
        </p:nvGrpSpPr>
        <p:grpSpPr>
          <a:xfrm>
            <a:off x="2578155" y="4631807"/>
            <a:ext cx="1862744" cy="972275"/>
            <a:chOff x="6160655" y="3074920"/>
            <a:chExt cx="1976473" cy="713859"/>
          </a:xfrm>
        </p:grpSpPr>
        <p:sp>
          <p:nvSpPr>
            <p:cNvPr id="78" name="Полилиния 77"/>
            <p:cNvSpPr/>
            <p:nvPr/>
          </p:nvSpPr>
          <p:spPr>
            <a:xfrm>
              <a:off x="6160655" y="3074920"/>
              <a:ext cx="1904466" cy="711989"/>
            </a:xfrm>
            <a:custGeom>
              <a:avLst/>
              <a:gdLst>
                <a:gd name="connsiteX0" fmla="*/ 0 w 1727200"/>
                <a:gd name="connsiteY0" fmla="*/ 0 h 738909"/>
                <a:gd name="connsiteX1" fmla="*/ 600363 w 1727200"/>
                <a:gd name="connsiteY1" fmla="*/ 738909 h 738909"/>
                <a:gd name="connsiteX2" fmla="*/ 1727200 w 1727200"/>
                <a:gd name="connsiteY2" fmla="*/ 738909 h 738909"/>
                <a:gd name="connsiteX3" fmla="*/ 1727200 w 1727200"/>
                <a:gd name="connsiteY3" fmla="*/ 461818 h 738909"/>
                <a:gd name="connsiteX4" fmla="*/ 600363 w 1727200"/>
                <a:gd name="connsiteY4" fmla="*/ 461818 h 738909"/>
                <a:gd name="connsiteX5" fmla="*/ 600363 w 1727200"/>
                <a:gd name="connsiteY5" fmla="*/ 618836 h 738909"/>
                <a:gd name="connsiteX6" fmla="*/ 0 w 1727200"/>
                <a:gd name="connsiteY6" fmla="*/ 0 h 738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27200" h="738909">
                  <a:moveTo>
                    <a:pt x="0" y="0"/>
                  </a:moveTo>
                  <a:lnTo>
                    <a:pt x="600363" y="738909"/>
                  </a:lnTo>
                  <a:lnTo>
                    <a:pt x="1727200" y="738909"/>
                  </a:lnTo>
                  <a:lnTo>
                    <a:pt x="1727200" y="461818"/>
                  </a:lnTo>
                  <a:lnTo>
                    <a:pt x="600363" y="461818"/>
                  </a:lnTo>
                  <a:lnTo>
                    <a:pt x="600363" y="6188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9" name="Объект 2"/>
            <p:cNvSpPr txBox="1">
              <a:spLocks/>
            </p:cNvSpPr>
            <p:nvPr/>
          </p:nvSpPr>
          <p:spPr>
            <a:xfrm>
              <a:off x="6763932" y="3501008"/>
              <a:ext cx="1373196" cy="287771"/>
            </a:xfrm>
            <a:prstGeom prst="rect">
              <a:avLst/>
            </a:prstGeom>
            <a:noFill/>
          </p:spPr>
          <p:txBody>
            <a:bodyPr vert="horz">
              <a:noAutofit/>
            </a:bodyPr>
            <a:lstStyle>
              <a:lvl1pPr marL="274320" indent="-27432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/>
                <a:buChar char=""/>
                <a:defRPr kumimoji="0"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40" indent="-27432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/>
                <a:buChar char=""/>
                <a:defRPr kumimoji="0" sz="2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822960" indent="-22860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SzPct val="75000"/>
                <a:buFont typeface="Wingdings 2"/>
                <a:buChar char="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97280" indent="-228600" algn="l" rtl="0" eaLnBrk="1" latinLnBrk="0" hangingPunct="1">
                <a:spcBef>
                  <a:spcPct val="20000"/>
                </a:spcBef>
                <a:buClr>
                  <a:schemeClr val="accent4"/>
                </a:buClr>
                <a:buSzPct val="70000"/>
                <a:buFont typeface="Wingdings"/>
                <a:buChar char=""/>
                <a:defRPr kumimoji="0"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371600" indent="-228600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FontTx/>
                <a:buChar char="•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645920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80000"/>
                <a:buFont typeface="Wingdings 2"/>
                <a:buChar char="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20240" indent="-182880" algn="l" rtl="0" eaLnBrk="1" latinLnBrk="0" hangingPunct="1">
                <a:spcBef>
                  <a:spcPct val="20000"/>
                </a:spcBef>
                <a:buClr>
                  <a:schemeClr val="accent1">
                    <a:shade val="75000"/>
                  </a:schemeClr>
                </a:buClr>
                <a:buSzPct val="90000"/>
                <a:buChar char="•"/>
                <a:defRPr kumimoji="0"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03120" indent="-182880" algn="l" rtl="0" eaLnBrk="1" latinLnBrk="0" hangingPunct="1">
                <a:spcBef>
                  <a:spcPct val="20000"/>
                </a:spcBef>
                <a:buClr>
                  <a:schemeClr val="accent4">
                    <a:shade val="75000"/>
                  </a:schemeClr>
                </a:buClr>
                <a:buChar char="•"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377440" indent="-182880" algn="l" rtl="0" eaLnBrk="1" latinLnBrk="0" hangingPunct="1">
                <a:spcBef>
                  <a:spcPct val="20000"/>
                </a:spcBef>
                <a:buClr>
                  <a:schemeClr val="accent2">
                    <a:shade val="75000"/>
                  </a:schemeClr>
                </a:buClr>
                <a:buSzPct val="90000"/>
                <a:buChar char="•"/>
                <a:defRPr kumimoji="0" sz="1400" kern="1200" cap="all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Wingdings 2"/>
                <a:buNone/>
              </a:pPr>
              <a:r>
                <a:rPr lang="ru-RU" sz="800" b="1" dirty="0" smtClean="0"/>
                <a:t>Площадка  для </a:t>
              </a:r>
            </a:p>
            <a:p>
              <a:pPr marL="0" indent="0" algn="ctr">
                <a:buFont typeface="Wingdings 2"/>
                <a:buNone/>
              </a:pPr>
              <a:r>
                <a:rPr lang="ru-RU" sz="800" b="1" dirty="0"/>
                <a:t>з</a:t>
              </a:r>
              <a:r>
                <a:rPr lang="ru-RU" sz="800" b="1" dirty="0" smtClean="0"/>
                <a:t>анятия  спортом</a:t>
              </a:r>
              <a:endParaRPr lang="ru-RU" sz="800" b="1" dirty="0"/>
            </a:p>
          </p:txBody>
        </p:sp>
      </p:grpSp>
      <p:sp>
        <p:nvSpPr>
          <p:cNvPr id="80" name="Заголовок 1"/>
          <p:cNvSpPr txBox="1">
            <a:spLocks/>
          </p:cNvSpPr>
          <p:nvPr/>
        </p:nvSpPr>
        <p:spPr>
          <a:xfrm>
            <a:off x="6840984" y="6381327"/>
            <a:ext cx="2197164" cy="300267"/>
          </a:xfrm>
          <a:prstGeom prst="rect">
            <a:avLst/>
          </a:prstGeom>
        </p:spPr>
        <p:txBody>
          <a:bodyPr vert="horz" rtlCol="0" anchor="b" anchorCtr="0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100" b="1" dirty="0" smtClean="0">
                <a:solidFill>
                  <a:schemeClr val="bg1"/>
                </a:solidFill>
              </a:rPr>
              <a:t>ООО «АС «АРС – Проект»</a:t>
            </a:r>
            <a:endParaRPr lang="ru-RU" sz="11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224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Заголовок 33"/>
          <p:cNvSpPr>
            <a:spLocks noGrp="1"/>
          </p:cNvSpPr>
          <p:nvPr>
            <p:ph type="title"/>
          </p:nvPr>
        </p:nvSpPr>
        <p:spPr>
          <a:xfrm>
            <a:off x="432274" y="792539"/>
            <a:ext cx="2418384" cy="990600"/>
          </a:xfrm>
        </p:spPr>
        <p:txBody>
          <a:bodyPr/>
          <a:lstStyle/>
          <a:p>
            <a:pPr algn="ctr"/>
            <a:r>
              <a:rPr lang="ru-RU" sz="1800" dirty="0"/>
              <a:t>Концепция. </a:t>
            </a:r>
            <a:r>
              <a:rPr lang="ru-RU" sz="1800" dirty="0" smtClean="0"/>
              <a:t>Функциональная схема.</a:t>
            </a:r>
            <a:endParaRPr lang="ru-RU" sz="1800" dirty="0"/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390065" y="1857492"/>
            <a:ext cx="2418384" cy="4379821"/>
          </a:xfr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</a:pPr>
            <a:r>
              <a:rPr lang="ru-RU" dirty="0" smtClean="0"/>
              <a:t>Проектом благоустройства дворовой территории выделено 3 зоны:</a:t>
            </a:r>
          </a:p>
          <a:p>
            <a:pPr marL="285750" indent="-285750">
              <a:spcBef>
                <a:spcPts val="0"/>
              </a:spcBef>
              <a:buClr>
                <a:schemeClr val="tx1"/>
              </a:buClr>
              <a:buFont typeface="Wingdings" pitchFamily="2" charset="2"/>
              <a:buChar char="q"/>
            </a:pPr>
            <a:r>
              <a:rPr lang="ru-RU" dirty="0" smtClean="0"/>
              <a:t>Зона отдыха</a:t>
            </a:r>
          </a:p>
          <a:p>
            <a:pPr marL="285750" indent="-285750">
              <a:spcBef>
                <a:spcPts val="0"/>
              </a:spcBef>
              <a:buClr>
                <a:schemeClr val="tx1"/>
              </a:buClr>
              <a:buFont typeface="Wingdings" pitchFamily="2" charset="2"/>
              <a:buChar char="q"/>
            </a:pPr>
            <a:r>
              <a:rPr lang="ru-RU" dirty="0" smtClean="0"/>
              <a:t>Игровая зона</a:t>
            </a:r>
          </a:p>
          <a:p>
            <a:pPr marL="285750" indent="-285750">
              <a:spcBef>
                <a:spcPts val="0"/>
              </a:spcBef>
              <a:buClr>
                <a:schemeClr val="tx1"/>
              </a:buClr>
              <a:buFont typeface="Wingdings" pitchFamily="2" charset="2"/>
              <a:buChar char="q"/>
            </a:pPr>
            <a:r>
              <a:rPr lang="ru-RU" dirty="0" smtClean="0"/>
              <a:t>Спортивная зона</a:t>
            </a:r>
          </a:p>
          <a:p>
            <a:pPr>
              <a:spcBef>
                <a:spcPts val="0"/>
              </a:spcBef>
              <a:buClr>
                <a:schemeClr val="tx1"/>
              </a:buClr>
            </a:pPr>
            <a:endParaRPr lang="ru-RU" dirty="0" smtClean="0"/>
          </a:p>
          <a:p>
            <a:pPr>
              <a:spcBef>
                <a:spcPts val="0"/>
              </a:spcBef>
              <a:buClr>
                <a:schemeClr val="tx1"/>
              </a:buClr>
            </a:pPr>
            <a:r>
              <a:rPr lang="ru-RU" dirty="0" smtClean="0"/>
              <a:t>Игровая зона подразделяется для:</a:t>
            </a:r>
          </a:p>
          <a:p>
            <a:pPr marL="285750" indent="-285750">
              <a:spcBef>
                <a:spcPts val="0"/>
              </a:spcBef>
              <a:buClr>
                <a:schemeClr val="tx1"/>
              </a:buClr>
              <a:buFont typeface="Wingdings" pitchFamily="2" charset="2"/>
              <a:buChar char="q"/>
            </a:pPr>
            <a:r>
              <a:rPr lang="ru-RU" dirty="0" smtClean="0"/>
              <a:t>Детей дошкольного возраста;</a:t>
            </a:r>
          </a:p>
          <a:p>
            <a:pPr marL="285750" indent="-285750">
              <a:spcBef>
                <a:spcPts val="0"/>
              </a:spcBef>
              <a:buClr>
                <a:schemeClr val="tx1"/>
              </a:buClr>
              <a:buFont typeface="Wingdings" pitchFamily="2" charset="2"/>
              <a:buChar char="q"/>
            </a:pPr>
            <a:r>
              <a:rPr lang="ru-RU" dirty="0" smtClean="0"/>
              <a:t>Детей школьного возраста.</a:t>
            </a:r>
          </a:p>
          <a:p>
            <a:pPr marL="285750" indent="-285750" algn="just">
              <a:buClr>
                <a:schemeClr val="tx1"/>
              </a:buClr>
              <a:buFont typeface="Wingdings" pitchFamily="2" charset="2"/>
              <a:buChar char="q"/>
            </a:pPr>
            <a:endParaRPr lang="ru-RU" sz="1400" dirty="0" smtClean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3" t="10449" r="15908" b="15499"/>
          <a:stretch/>
        </p:blipFill>
        <p:spPr>
          <a:xfrm>
            <a:off x="3122384" y="625648"/>
            <a:ext cx="5878840" cy="5559444"/>
          </a:xfrm>
        </p:spPr>
      </p:pic>
      <p:sp>
        <p:nvSpPr>
          <p:cNvPr id="6" name="Прямоугольник 5"/>
          <p:cNvSpPr/>
          <p:nvPr/>
        </p:nvSpPr>
        <p:spPr>
          <a:xfrm>
            <a:off x="8137128" y="4509120"/>
            <a:ext cx="1008113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5" name="Группа 34"/>
          <p:cNvGrpSpPr/>
          <p:nvPr/>
        </p:nvGrpSpPr>
        <p:grpSpPr>
          <a:xfrm>
            <a:off x="5252573" y="1277244"/>
            <a:ext cx="1984857" cy="872722"/>
            <a:chOff x="5040784" y="984769"/>
            <a:chExt cx="1984856" cy="872722"/>
          </a:xfrm>
        </p:grpSpPr>
        <p:sp>
          <p:nvSpPr>
            <p:cNvPr id="31" name="Полилиния 30"/>
            <p:cNvSpPr/>
            <p:nvPr/>
          </p:nvSpPr>
          <p:spPr>
            <a:xfrm>
              <a:off x="5052060" y="984769"/>
              <a:ext cx="1973580" cy="872722"/>
            </a:xfrm>
            <a:custGeom>
              <a:avLst/>
              <a:gdLst>
                <a:gd name="connsiteX0" fmla="*/ 1325880 w 1973580"/>
                <a:gd name="connsiteY0" fmla="*/ 266700 h 845820"/>
                <a:gd name="connsiteX1" fmla="*/ 0 w 1973580"/>
                <a:gd name="connsiteY1" fmla="*/ 266700 h 845820"/>
                <a:gd name="connsiteX2" fmla="*/ 0 w 1973580"/>
                <a:gd name="connsiteY2" fmla="*/ 0 h 845820"/>
                <a:gd name="connsiteX3" fmla="*/ 1325880 w 1973580"/>
                <a:gd name="connsiteY3" fmla="*/ 0 h 845820"/>
                <a:gd name="connsiteX4" fmla="*/ 1325880 w 1973580"/>
                <a:gd name="connsiteY4" fmla="*/ 190500 h 845820"/>
                <a:gd name="connsiteX5" fmla="*/ 1973580 w 1973580"/>
                <a:gd name="connsiteY5" fmla="*/ 845820 h 845820"/>
                <a:gd name="connsiteX6" fmla="*/ 1325880 w 1973580"/>
                <a:gd name="connsiteY6" fmla="*/ 266700 h 845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73580" h="845820">
                  <a:moveTo>
                    <a:pt x="1325880" y="266700"/>
                  </a:moveTo>
                  <a:lnTo>
                    <a:pt x="0" y="266700"/>
                  </a:lnTo>
                  <a:lnTo>
                    <a:pt x="0" y="0"/>
                  </a:lnTo>
                  <a:lnTo>
                    <a:pt x="1325880" y="0"/>
                  </a:lnTo>
                  <a:lnTo>
                    <a:pt x="1325880" y="190500"/>
                  </a:lnTo>
                  <a:lnTo>
                    <a:pt x="1973580" y="845820"/>
                  </a:lnTo>
                  <a:lnTo>
                    <a:pt x="1325880" y="26670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Объект 2"/>
            <p:cNvSpPr txBox="1">
              <a:spLocks/>
            </p:cNvSpPr>
            <p:nvPr/>
          </p:nvSpPr>
          <p:spPr>
            <a:xfrm>
              <a:off x="5040784" y="1000068"/>
              <a:ext cx="1349074" cy="287771"/>
            </a:xfrm>
            <a:prstGeom prst="rect">
              <a:avLst/>
            </a:prstGeom>
            <a:noFill/>
          </p:spPr>
          <p:txBody>
            <a:bodyPr vert="horz">
              <a:noAutofit/>
            </a:bodyPr>
            <a:lstStyle>
              <a:lvl1pPr marL="274320" indent="-27432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/>
                <a:buChar char=""/>
                <a:defRPr kumimoji="0"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40" indent="-27432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/>
                <a:buChar char=""/>
                <a:defRPr kumimoji="0" sz="2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822960" indent="-22860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SzPct val="75000"/>
                <a:buFont typeface="Wingdings 2"/>
                <a:buChar char="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97280" indent="-228600" algn="l" rtl="0" eaLnBrk="1" latinLnBrk="0" hangingPunct="1">
                <a:spcBef>
                  <a:spcPct val="20000"/>
                </a:spcBef>
                <a:buClr>
                  <a:schemeClr val="accent4"/>
                </a:buClr>
                <a:buSzPct val="70000"/>
                <a:buFont typeface="Wingdings"/>
                <a:buChar char=""/>
                <a:defRPr kumimoji="0"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371600" indent="-228600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FontTx/>
                <a:buChar char="•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645920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80000"/>
                <a:buFont typeface="Wingdings 2"/>
                <a:buChar char="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20240" indent="-182880" algn="l" rtl="0" eaLnBrk="1" latinLnBrk="0" hangingPunct="1">
                <a:spcBef>
                  <a:spcPct val="20000"/>
                </a:spcBef>
                <a:buClr>
                  <a:schemeClr val="accent1">
                    <a:shade val="75000"/>
                  </a:schemeClr>
                </a:buClr>
                <a:buSzPct val="90000"/>
                <a:buChar char="•"/>
                <a:defRPr kumimoji="0"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03120" indent="-182880" algn="l" rtl="0" eaLnBrk="1" latinLnBrk="0" hangingPunct="1">
                <a:spcBef>
                  <a:spcPct val="20000"/>
                </a:spcBef>
                <a:buClr>
                  <a:schemeClr val="accent4">
                    <a:shade val="75000"/>
                  </a:schemeClr>
                </a:buClr>
                <a:buChar char="•"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377440" indent="-182880" algn="l" rtl="0" eaLnBrk="1" latinLnBrk="0" hangingPunct="1">
                <a:spcBef>
                  <a:spcPct val="20000"/>
                </a:spcBef>
                <a:buClr>
                  <a:schemeClr val="accent2">
                    <a:shade val="75000"/>
                  </a:schemeClr>
                </a:buClr>
                <a:buSzPct val="90000"/>
                <a:buChar char="•"/>
                <a:defRPr kumimoji="0" sz="1400" kern="1200" cap="all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Wingdings 2"/>
                <a:buNone/>
              </a:pPr>
              <a:r>
                <a:rPr lang="ru-RU" sz="1200" b="1" dirty="0"/>
                <a:t>И</a:t>
              </a:r>
              <a:r>
                <a:rPr lang="ru-RU" sz="1200" b="1" dirty="0" smtClean="0"/>
                <a:t>гровая зона</a:t>
              </a:r>
              <a:endParaRPr lang="ru-RU" sz="1200" b="1" dirty="0"/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6250640" y="3678953"/>
            <a:ext cx="1976472" cy="713859"/>
            <a:chOff x="6160655" y="3074920"/>
            <a:chExt cx="1976473" cy="713859"/>
          </a:xfrm>
        </p:grpSpPr>
        <p:sp>
          <p:nvSpPr>
            <p:cNvPr id="22" name="Полилиния 21"/>
            <p:cNvSpPr/>
            <p:nvPr/>
          </p:nvSpPr>
          <p:spPr>
            <a:xfrm>
              <a:off x="6160655" y="3074920"/>
              <a:ext cx="1904466" cy="711989"/>
            </a:xfrm>
            <a:custGeom>
              <a:avLst/>
              <a:gdLst>
                <a:gd name="connsiteX0" fmla="*/ 0 w 1727200"/>
                <a:gd name="connsiteY0" fmla="*/ 0 h 738909"/>
                <a:gd name="connsiteX1" fmla="*/ 600363 w 1727200"/>
                <a:gd name="connsiteY1" fmla="*/ 738909 h 738909"/>
                <a:gd name="connsiteX2" fmla="*/ 1727200 w 1727200"/>
                <a:gd name="connsiteY2" fmla="*/ 738909 h 738909"/>
                <a:gd name="connsiteX3" fmla="*/ 1727200 w 1727200"/>
                <a:gd name="connsiteY3" fmla="*/ 461818 h 738909"/>
                <a:gd name="connsiteX4" fmla="*/ 600363 w 1727200"/>
                <a:gd name="connsiteY4" fmla="*/ 461818 h 738909"/>
                <a:gd name="connsiteX5" fmla="*/ 600363 w 1727200"/>
                <a:gd name="connsiteY5" fmla="*/ 618836 h 738909"/>
                <a:gd name="connsiteX6" fmla="*/ 0 w 1727200"/>
                <a:gd name="connsiteY6" fmla="*/ 0 h 738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27200" h="738909">
                  <a:moveTo>
                    <a:pt x="0" y="0"/>
                  </a:moveTo>
                  <a:lnTo>
                    <a:pt x="600363" y="738909"/>
                  </a:lnTo>
                  <a:lnTo>
                    <a:pt x="1727200" y="738909"/>
                  </a:lnTo>
                  <a:lnTo>
                    <a:pt x="1727200" y="461818"/>
                  </a:lnTo>
                  <a:lnTo>
                    <a:pt x="600363" y="461818"/>
                  </a:lnTo>
                  <a:lnTo>
                    <a:pt x="600363" y="6188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Объект 2"/>
            <p:cNvSpPr txBox="1">
              <a:spLocks/>
            </p:cNvSpPr>
            <p:nvPr/>
          </p:nvSpPr>
          <p:spPr>
            <a:xfrm>
              <a:off x="6763932" y="3501008"/>
              <a:ext cx="1373196" cy="287771"/>
            </a:xfrm>
            <a:prstGeom prst="rect">
              <a:avLst/>
            </a:prstGeom>
            <a:noFill/>
          </p:spPr>
          <p:txBody>
            <a:bodyPr vert="horz">
              <a:noAutofit/>
            </a:bodyPr>
            <a:lstStyle>
              <a:lvl1pPr marL="274320" indent="-27432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/>
                <a:buChar char=""/>
                <a:defRPr kumimoji="0"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40" indent="-27432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/>
                <a:buChar char=""/>
                <a:defRPr kumimoji="0" sz="2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822960" indent="-22860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SzPct val="75000"/>
                <a:buFont typeface="Wingdings 2"/>
                <a:buChar char="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97280" indent="-228600" algn="l" rtl="0" eaLnBrk="1" latinLnBrk="0" hangingPunct="1">
                <a:spcBef>
                  <a:spcPct val="20000"/>
                </a:spcBef>
                <a:buClr>
                  <a:schemeClr val="accent4"/>
                </a:buClr>
                <a:buSzPct val="70000"/>
                <a:buFont typeface="Wingdings"/>
                <a:buChar char=""/>
                <a:defRPr kumimoji="0"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371600" indent="-228600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FontTx/>
                <a:buChar char="•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645920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80000"/>
                <a:buFont typeface="Wingdings 2"/>
                <a:buChar char="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20240" indent="-182880" algn="l" rtl="0" eaLnBrk="1" latinLnBrk="0" hangingPunct="1">
                <a:spcBef>
                  <a:spcPct val="20000"/>
                </a:spcBef>
                <a:buClr>
                  <a:schemeClr val="accent1">
                    <a:shade val="75000"/>
                  </a:schemeClr>
                </a:buClr>
                <a:buSzPct val="90000"/>
                <a:buChar char="•"/>
                <a:defRPr kumimoji="0"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03120" indent="-182880" algn="l" rtl="0" eaLnBrk="1" latinLnBrk="0" hangingPunct="1">
                <a:spcBef>
                  <a:spcPct val="20000"/>
                </a:spcBef>
                <a:buClr>
                  <a:schemeClr val="accent4">
                    <a:shade val="75000"/>
                  </a:schemeClr>
                </a:buClr>
                <a:buChar char="•"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377440" indent="-182880" algn="l" rtl="0" eaLnBrk="1" latinLnBrk="0" hangingPunct="1">
                <a:spcBef>
                  <a:spcPct val="20000"/>
                </a:spcBef>
                <a:buClr>
                  <a:schemeClr val="accent2">
                    <a:shade val="75000"/>
                  </a:schemeClr>
                </a:buClr>
                <a:buSzPct val="90000"/>
                <a:buChar char="•"/>
                <a:defRPr kumimoji="0" sz="1400" kern="1200" cap="all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Wingdings 2"/>
                <a:buNone/>
              </a:pPr>
              <a:r>
                <a:rPr lang="ru-RU" sz="1200" b="1" dirty="0" smtClean="0"/>
                <a:t>Зона отдыха</a:t>
              </a:r>
              <a:endParaRPr lang="ru-RU" sz="1200" b="1" dirty="0"/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3344974" y="4317610"/>
            <a:ext cx="2065093" cy="947604"/>
            <a:chOff x="3384600" y="3422334"/>
            <a:chExt cx="2065093" cy="947604"/>
          </a:xfrm>
        </p:grpSpPr>
        <p:sp>
          <p:nvSpPr>
            <p:cNvPr id="24" name="Полилиния 23"/>
            <p:cNvSpPr/>
            <p:nvPr/>
          </p:nvSpPr>
          <p:spPr>
            <a:xfrm>
              <a:off x="3477051" y="3422334"/>
              <a:ext cx="1972642" cy="925368"/>
            </a:xfrm>
            <a:custGeom>
              <a:avLst/>
              <a:gdLst>
                <a:gd name="connsiteX0" fmla="*/ 1019175 w 1695450"/>
                <a:gd name="connsiteY0" fmla="*/ 795337 h 795337"/>
                <a:gd name="connsiteX1" fmla="*/ 0 w 1695450"/>
                <a:gd name="connsiteY1" fmla="*/ 795337 h 795337"/>
                <a:gd name="connsiteX2" fmla="*/ 0 w 1695450"/>
                <a:gd name="connsiteY2" fmla="*/ 585787 h 795337"/>
                <a:gd name="connsiteX3" fmla="*/ 1019175 w 1695450"/>
                <a:gd name="connsiteY3" fmla="*/ 585787 h 795337"/>
                <a:gd name="connsiteX4" fmla="*/ 1019175 w 1695450"/>
                <a:gd name="connsiteY4" fmla="*/ 714375 h 795337"/>
                <a:gd name="connsiteX5" fmla="*/ 1695450 w 1695450"/>
                <a:gd name="connsiteY5" fmla="*/ 0 h 795337"/>
                <a:gd name="connsiteX6" fmla="*/ 1019175 w 1695450"/>
                <a:gd name="connsiteY6" fmla="*/ 795337 h 795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95450" h="795337">
                  <a:moveTo>
                    <a:pt x="1019175" y="795337"/>
                  </a:moveTo>
                  <a:lnTo>
                    <a:pt x="0" y="795337"/>
                  </a:lnTo>
                  <a:lnTo>
                    <a:pt x="0" y="585787"/>
                  </a:lnTo>
                  <a:lnTo>
                    <a:pt x="1019175" y="585787"/>
                  </a:lnTo>
                  <a:lnTo>
                    <a:pt x="1019175" y="714375"/>
                  </a:lnTo>
                  <a:lnTo>
                    <a:pt x="1695450" y="0"/>
                  </a:lnTo>
                  <a:lnTo>
                    <a:pt x="1019175" y="795337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Объект 2"/>
            <p:cNvSpPr txBox="1">
              <a:spLocks/>
            </p:cNvSpPr>
            <p:nvPr/>
          </p:nvSpPr>
          <p:spPr>
            <a:xfrm>
              <a:off x="3384600" y="4077182"/>
              <a:ext cx="1332943" cy="292756"/>
            </a:xfrm>
            <a:prstGeom prst="rect">
              <a:avLst/>
            </a:prstGeom>
            <a:noFill/>
          </p:spPr>
          <p:txBody>
            <a:bodyPr vert="horz">
              <a:noAutofit/>
            </a:bodyPr>
            <a:lstStyle>
              <a:lvl1pPr marL="274320" indent="-27432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/>
                <a:buChar char=""/>
                <a:defRPr kumimoji="0"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40" indent="-27432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/>
                <a:buChar char=""/>
                <a:defRPr kumimoji="0" sz="2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822960" indent="-22860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SzPct val="75000"/>
                <a:buFont typeface="Wingdings 2"/>
                <a:buChar char="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97280" indent="-228600" algn="l" rtl="0" eaLnBrk="1" latinLnBrk="0" hangingPunct="1">
                <a:spcBef>
                  <a:spcPct val="20000"/>
                </a:spcBef>
                <a:buClr>
                  <a:schemeClr val="accent4"/>
                </a:buClr>
                <a:buSzPct val="70000"/>
                <a:buFont typeface="Wingdings"/>
                <a:buChar char=""/>
                <a:defRPr kumimoji="0"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371600" indent="-228600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FontTx/>
                <a:buChar char="•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645920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80000"/>
                <a:buFont typeface="Wingdings 2"/>
                <a:buChar char="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20240" indent="-182880" algn="l" rtl="0" eaLnBrk="1" latinLnBrk="0" hangingPunct="1">
                <a:spcBef>
                  <a:spcPct val="20000"/>
                </a:spcBef>
                <a:buClr>
                  <a:schemeClr val="accent1">
                    <a:shade val="75000"/>
                  </a:schemeClr>
                </a:buClr>
                <a:buSzPct val="90000"/>
                <a:buChar char="•"/>
                <a:defRPr kumimoji="0"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03120" indent="-182880" algn="l" rtl="0" eaLnBrk="1" latinLnBrk="0" hangingPunct="1">
                <a:spcBef>
                  <a:spcPct val="20000"/>
                </a:spcBef>
                <a:buClr>
                  <a:schemeClr val="accent4">
                    <a:shade val="75000"/>
                  </a:schemeClr>
                </a:buClr>
                <a:buChar char="•"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377440" indent="-182880" algn="l" rtl="0" eaLnBrk="1" latinLnBrk="0" hangingPunct="1">
                <a:spcBef>
                  <a:spcPct val="20000"/>
                </a:spcBef>
                <a:buClr>
                  <a:schemeClr val="accent2">
                    <a:shade val="75000"/>
                  </a:schemeClr>
                </a:buClr>
                <a:buSzPct val="90000"/>
                <a:buChar char="•"/>
                <a:defRPr kumimoji="0" sz="1400" kern="1200" cap="all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Wingdings 2"/>
                <a:buNone/>
              </a:pPr>
              <a:r>
                <a:rPr lang="ru-RU" sz="1200" b="1" dirty="0" smtClean="0"/>
                <a:t>Зона отдыха</a:t>
              </a:r>
              <a:endParaRPr lang="ru-RU" sz="1200" b="1" dirty="0"/>
            </a:p>
          </p:txBody>
        </p:sp>
      </p:grpSp>
      <p:grpSp>
        <p:nvGrpSpPr>
          <p:cNvPr id="30" name="Группа 29"/>
          <p:cNvGrpSpPr/>
          <p:nvPr/>
        </p:nvGrpSpPr>
        <p:grpSpPr>
          <a:xfrm>
            <a:off x="3033316" y="3032127"/>
            <a:ext cx="1956256" cy="756652"/>
            <a:chOff x="3240584" y="2420888"/>
            <a:chExt cx="1956256" cy="756652"/>
          </a:xfrm>
        </p:grpSpPr>
        <p:sp>
          <p:nvSpPr>
            <p:cNvPr id="25" name="Полилиния 24"/>
            <p:cNvSpPr/>
            <p:nvPr/>
          </p:nvSpPr>
          <p:spPr>
            <a:xfrm>
              <a:off x="3268980" y="2438400"/>
              <a:ext cx="1927860" cy="739140"/>
            </a:xfrm>
            <a:custGeom>
              <a:avLst/>
              <a:gdLst>
                <a:gd name="connsiteX0" fmla="*/ 1325880 w 1927860"/>
                <a:gd name="connsiteY0" fmla="*/ 274320 h 739140"/>
                <a:gd name="connsiteX1" fmla="*/ 0 w 1927860"/>
                <a:gd name="connsiteY1" fmla="*/ 274320 h 739140"/>
                <a:gd name="connsiteX2" fmla="*/ 0 w 1927860"/>
                <a:gd name="connsiteY2" fmla="*/ 0 h 739140"/>
                <a:gd name="connsiteX3" fmla="*/ 1333500 w 1927860"/>
                <a:gd name="connsiteY3" fmla="*/ 0 h 739140"/>
                <a:gd name="connsiteX4" fmla="*/ 1333500 w 1927860"/>
                <a:gd name="connsiteY4" fmla="*/ 190500 h 739140"/>
                <a:gd name="connsiteX5" fmla="*/ 1927860 w 1927860"/>
                <a:gd name="connsiteY5" fmla="*/ 739140 h 739140"/>
                <a:gd name="connsiteX6" fmla="*/ 1325880 w 1927860"/>
                <a:gd name="connsiteY6" fmla="*/ 274320 h 739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27860" h="739140">
                  <a:moveTo>
                    <a:pt x="1325880" y="274320"/>
                  </a:moveTo>
                  <a:lnTo>
                    <a:pt x="0" y="274320"/>
                  </a:lnTo>
                  <a:lnTo>
                    <a:pt x="0" y="0"/>
                  </a:lnTo>
                  <a:lnTo>
                    <a:pt x="1333500" y="0"/>
                  </a:lnTo>
                  <a:lnTo>
                    <a:pt x="1333500" y="190500"/>
                  </a:lnTo>
                  <a:lnTo>
                    <a:pt x="1927860" y="739140"/>
                  </a:lnTo>
                  <a:lnTo>
                    <a:pt x="1325880" y="27432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Объект 2"/>
            <p:cNvSpPr txBox="1">
              <a:spLocks/>
            </p:cNvSpPr>
            <p:nvPr/>
          </p:nvSpPr>
          <p:spPr>
            <a:xfrm>
              <a:off x="3240584" y="2420888"/>
              <a:ext cx="1349074" cy="287771"/>
            </a:xfrm>
            <a:prstGeom prst="rect">
              <a:avLst/>
            </a:prstGeom>
            <a:noFill/>
          </p:spPr>
          <p:txBody>
            <a:bodyPr vert="horz">
              <a:noAutofit/>
            </a:bodyPr>
            <a:lstStyle>
              <a:lvl1pPr marL="274320" indent="-27432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/>
                <a:buChar char=""/>
                <a:defRPr kumimoji="0"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40" indent="-27432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/>
                <a:buChar char=""/>
                <a:defRPr kumimoji="0" sz="2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822960" indent="-22860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SzPct val="75000"/>
                <a:buFont typeface="Wingdings 2"/>
                <a:buChar char="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97280" indent="-228600" algn="l" rtl="0" eaLnBrk="1" latinLnBrk="0" hangingPunct="1">
                <a:spcBef>
                  <a:spcPct val="20000"/>
                </a:spcBef>
                <a:buClr>
                  <a:schemeClr val="accent4"/>
                </a:buClr>
                <a:buSzPct val="70000"/>
                <a:buFont typeface="Wingdings"/>
                <a:buChar char=""/>
                <a:defRPr kumimoji="0"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371600" indent="-228600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FontTx/>
                <a:buChar char="•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645920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80000"/>
                <a:buFont typeface="Wingdings 2"/>
                <a:buChar char="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20240" indent="-182880" algn="l" rtl="0" eaLnBrk="1" latinLnBrk="0" hangingPunct="1">
                <a:spcBef>
                  <a:spcPct val="20000"/>
                </a:spcBef>
                <a:buClr>
                  <a:schemeClr val="accent1">
                    <a:shade val="75000"/>
                  </a:schemeClr>
                </a:buClr>
                <a:buSzPct val="90000"/>
                <a:buChar char="•"/>
                <a:defRPr kumimoji="0"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03120" indent="-182880" algn="l" rtl="0" eaLnBrk="1" latinLnBrk="0" hangingPunct="1">
                <a:spcBef>
                  <a:spcPct val="20000"/>
                </a:spcBef>
                <a:buClr>
                  <a:schemeClr val="accent4">
                    <a:shade val="75000"/>
                  </a:schemeClr>
                </a:buClr>
                <a:buChar char="•"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377440" indent="-182880" algn="l" rtl="0" eaLnBrk="1" latinLnBrk="0" hangingPunct="1">
                <a:spcBef>
                  <a:spcPct val="20000"/>
                </a:spcBef>
                <a:buClr>
                  <a:schemeClr val="accent2">
                    <a:shade val="75000"/>
                  </a:schemeClr>
                </a:buClr>
                <a:buSzPct val="90000"/>
                <a:buChar char="•"/>
                <a:defRPr kumimoji="0" sz="1400" kern="1200" cap="all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Wingdings 2"/>
                <a:buNone/>
              </a:pPr>
              <a:r>
                <a:rPr lang="ru-RU" sz="1200" b="1" dirty="0" smtClean="0"/>
                <a:t>Игровая зона</a:t>
              </a:r>
              <a:endParaRPr lang="ru-RU" sz="1200" b="1" dirty="0"/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3558252" y="2082015"/>
            <a:ext cx="2368859" cy="1744980"/>
            <a:chOff x="3567121" y="1569720"/>
            <a:chExt cx="2368859" cy="1744980"/>
          </a:xfrm>
        </p:grpSpPr>
        <p:sp>
          <p:nvSpPr>
            <p:cNvPr id="28" name="Полилиния 27"/>
            <p:cNvSpPr/>
            <p:nvPr/>
          </p:nvSpPr>
          <p:spPr>
            <a:xfrm>
              <a:off x="3596640" y="1569720"/>
              <a:ext cx="2339340" cy="1744980"/>
            </a:xfrm>
            <a:custGeom>
              <a:avLst/>
              <a:gdLst>
                <a:gd name="connsiteX0" fmla="*/ 1607820 w 2339340"/>
                <a:gd name="connsiteY0" fmla="*/ 281940 h 1744980"/>
                <a:gd name="connsiteX1" fmla="*/ 0 w 2339340"/>
                <a:gd name="connsiteY1" fmla="*/ 281940 h 1744980"/>
                <a:gd name="connsiteX2" fmla="*/ 0 w 2339340"/>
                <a:gd name="connsiteY2" fmla="*/ 0 h 1744980"/>
                <a:gd name="connsiteX3" fmla="*/ 1607820 w 2339340"/>
                <a:gd name="connsiteY3" fmla="*/ 0 h 1744980"/>
                <a:gd name="connsiteX4" fmla="*/ 1607820 w 2339340"/>
                <a:gd name="connsiteY4" fmla="*/ 152400 h 1744980"/>
                <a:gd name="connsiteX5" fmla="*/ 2339340 w 2339340"/>
                <a:gd name="connsiteY5" fmla="*/ 1744980 h 1744980"/>
                <a:gd name="connsiteX6" fmla="*/ 1607820 w 2339340"/>
                <a:gd name="connsiteY6" fmla="*/ 281940 h 1744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39340" h="1744980">
                  <a:moveTo>
                    <a:pt x="1607820" y="281940"/>
                  </a:moveTo>
                  <a:lnTo>
                    <a:pt x="0" y="281940"/>
                  </a:lnTo>
                  <a:lnTo>
                    <a:pt x="0" y="0"/>
                  </a:lnTo>
                  <a:lnTo>
                    <a:pt x="1607820" y="0"/>
                  </a:lnTo>
                  <a:lnTo>
                    <a:pt x="1607820" y="152400"/>
                  </a:lnTo>
                  <a:lnTo>
                    <a:pt x="2339340" y="1744980"/>
                  </a:lnTo>
                  <a:lnTo>
                    <a:pt x="1607820" y="28194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Объект 2"/>
            <p:cNvSpPr txBox="1">
              <a:spLocks/>
            </p:cNvSpPr>
            <p:nvPr/>
          </p:nvSpPr>
          <p:spPr>
            <a:xfrm>
              <a:off x="3567121" y="1569720"/>
              <a:ext cx="1629719" cy="287771"/>
            </a:xfrm>
            <a:prstGeom prst="rect">
              <a:avLst/>
            </a:prstGeom>
            <a:noFill/>
          </p:spPr>
          <p:txBody>
            <a:bodyPr vert="horz">
              <a:noAutofit/>
            </a:bodyPr>
            <a:lstStyle>
              <a:lvl1pPr marL="274320" indent="-27432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/>
                <a:buChar char=""/>
                <a:defRPr kumimoji="0"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40" indent="-27432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/>
                <a:buChar char=""/>
                <a:defRPr kumimoji="0" sz="2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822960" indent="-22860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SzPct val="75000"/>
                <a:buFont typeface="Wingdings 2"/>
                <a:buChar char="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97280" indent="-228600" algn="l" rtl="0" eaLnBrk="1" latinLnBrk="0" hangingPunct="1">
                <a:spcBef>
                  <a:spcPct val="20000"/>
                </a:spcBef>
                <a:buClr>
                  <a:schemeClr val="accent4"/>
                </a:buClr>
                <a:buSzPct val="70000"/>
                <a:buFont typeface="Wingdings"/>
                <a:buChar char=""/>
                <a:defRPr kumimoji="0"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371600" indent="-228600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FontTx/>
                <a:buChar char="•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645920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80000"/>
                <a:buFont typeface="Wingdings 2"/>
                <a:buChar char="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20240" indent="-182880" algn="l" rtl="0" eaLnBrk="1" latinLnBrk="0" hangingPunct="1">
                <a:spcBef>
                  <a:spcPct val="20000"/>
                </a:spcBef>
                <a:buClr>
                  <a:schemeClr val="accent1">
                    <a:shade val="75000"/>
                  </a:schemeClr>
                </a:buClr>
                <a:buSzPct val="90000"/>
                <a:buChar char="•"/>
                <a:defRPr kumimoji="0"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03120" indent="-182880" algn="l" rtl="0" eaLnBrk="1" latinLnBrk="0" hangingPunct="1">
                <a:spcBef>
                  <a:spcPct val="20000"/>
                </a:spcBef>
                <a:buClr>
                  <a:schemeClr val="accent4">
                    <a:shade val="75000"/>
                  </a:schemeClr>
                </a:buClr>
                <a:buChar char="•"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377440" indent="-182880" algn="l" rtl="0" eaLnBrk="1" latinLnBrk="0" hangingPunct="1">
                <a:spcBef>
                  <a:spcPct val="20000"/>
                </a:spcBef>
                <a:buClr>
                  <a:schemeClr val="accent2">
                    <a:shade val="75000"/>
                  </a:schemeClr>
                </a:buClr>
                <a:buSzPct val="90000"/>
                <a:buChar char="•"/>
                <a:defRPr kumimoji="0" sz="1400" kern="1200" cap="all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Wingdings 2"/>
                <a:buNone/>
              </a:pPr>
              <a:r>
                <a:rPr lang="ru-RU" sz="1200" b="1" dirty="0" smtClean="0"/>
                <a:t>Спортивная зона</a:t>
              </a:r>
              <a:endParaRPr lang="ru-RU" sz="1200" b="1" dirty="0"/>
            </a:p>
          </p:txBody>
        </p:sp>
      </p:grpSp>
      <p:sp>
        <p:nvSpPr>
          <p:cNvPr id="36" name="Прямоугольник 35"/>
          <p:cNvSpPr/>
          <p:nvPr/>
        </p:nvSpPr>
        <p:spPr>
          <a:xfrm>
            <a:off x="8569176" y="5373216"/>
            <a:ext cx="576065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Заголовок 1"/>
          <p:cNvSpPr txBox="1">
            <a:spLocks/>
          </p:cNvSpPr>
          <p:nvPr/>
        </p:nvSpPr>
        <p:spPr>
          <a:xfrm>
            <a:off x="6840984" y="6381327"/>
            <a:ext cx="2197164" cy="300267"/>
          </a:xfrm>
          <a:prstGeom prst="rect">
            <a:avLst/>
          </a:prstGeom>
        </p:spPr>
        <p:txBody>
          <a:bodyPr vert="horz" rtlCol="0" anchor="b" anchorCtr="0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100" b="1" dirty="0" smtClean="0">
                <a:solidFill>
                  <a:schemeClr val="bg1"/>
                </a:solidFill>
              </a:rPr>
              <a:t>ООО «АС «АРС – Проект»</a:t>
            </a:r>
            <a:endParaRPr lang="ru-RU" sz="11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340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0263" y="764704"/>
            <a:ext cx="2592289" cy="990600"/>
          </a:xfrm>
        </p:spPr>
        <p:txBody>
          <a:bodyPr/>
          <a:lstStyle/>
          <a:p>
            <a:pPr algn="ctr"/>
            <a:r>
              <a:rPr lang="ru-RU" sz="1800" dirty="0" smtClean="0"/>
              <a:t>Концепция. Площадка для активного отдыха.</a:t>
            </a:r>
            <a:endParaRPr lang="ru-RU" sz="1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ru-RU" dirty="0" smtClean="0"/>
              <a:t>Для благоустройства детских и спортивных площадок, в целях безопасного и              анти - </a:t>
            </a:r>
            <a:r>
              <a:rPr lang="ru-RU" dirty="0" err="1" smtClean="0"/>
              <a:t>травматичного</a:t>
            </a:r>
            <a:r>
              <a:rPr lang="ru-RU" dirty="0" smtClean="0"/>
              <a:t> использования, проектом применяются специальные компаундные материалы, влагостойкий пластик и резина.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578" y="764705"/>
            <a:ext cx="5805524" cy="53285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6840984" y="6381327"/>
            <a:ext cx="2197164" cy="300267"/>
          </a:xfrm>
          <a:prstGeom prst="rect">
            <a:avLst/>
          </a:prstGeom>
        </p:spPr>
        <p:txBody>
          <a:bodyPr vert="horz" rtlCol="0" anchor="b" anchorCtr="0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100" b="1" dirty="0" smtClean="0">
                <a:solidFill>
                  <a:schemeClr val="bg1"/>
                </a:solidFill>
              </a:rPr>
              <a:t>ООО «АС «АРС – Проект»</a:t>
            </a:r>
            <a:endParaRPr lang="ru-RU" sz="11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99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12268" y="116632"/>
            <a:ext cx="8737389" cy="792088"/>
          </a:xfrm>
          <a:prstGeom prst="rect">
            <a:avLst/>
          </a:prstGeom>
        </p:spPr>
        <p:txBody>
          <a:bodyPr vert="horz" rtlCol="0" anchor="b" anchorCtr="0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59" b="13243"/>
          <a:stretch/>
        </p:blipFill>
        <p:spPr>
          <a:xfrm>
            <a:off x="432271" y="826019"/>
            <a:ext cx="8502117" cy="5195269"/>
          </a:xfrm>
          <a:prstGeom prst="rect">
            <a:avLst/>
          </a:prstGeom>
          <a:effectLst>
            <a:softEdge rad="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144241" y="160586"/>
            <a:ext cx="9073009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аголовок 2"/>
          <p:cNvSpPr>
            <a:spLocks noGrp="1"/>
          </p:cNvSpPr>
          <p:nvPr>
            <p:ph type="title" idx="4294967295"/>
          </p:nvPr>
        </p:nvSpPr>
        <p:spPr>
          <a:xfrm>
            <a:off x="337219" y="-243408"/>
            <a:ext cx="8736013" cy="758825"/>
          </a:xfrm>
        </p:spPr>
        <p:txBody>
          <a:bodyPr>
            <a:normAutofit/>
          </a:bodyPr>
          <a:lstStyle/>
          <a:p>
            <a:r>
              <a:rPr lang="ru-RU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  <a:ea typeface="+mn-ea"/>
                <a:cs typeface="+mn-cs"/>
              </a:rPr>
              <a:t>3-</a:t>
            </a:r>
            <a:r>
              <a:rPr lang="en-US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  <a:ea typeface="+mn-ea"/>
                <a:cs typeface="+mn-cs"/>
              </a:rPr>
              <a:t>D </a:t>
            </a:r>
            <a:r>
              <a:rPr lang="ru-RU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  <a:ea typeface="+mn-ea"/>
                <a:cs typeface="+mn-cs"/>
              </a:rPr>
              <a:t>визуализация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6840984" y="6381327"/>
            <a:ext cx="2197164" cy="300267"/>
          </a:xfrm>
          <a:prstGeom prst="rect">
            <a:avLst/>
          </a:prstGeom>
        </p:spPr>
        <p:txBody>
          <a:bodyPr vert="horz" rtlCol="0" anchor="b" anchorCtr="0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100" b="1" dirty="0" smtClean="0">
                <a:solidFill>
                  <a:schemeClr val="bg1"/>
                </a:solidFill>
              </a:rPr>
              <a:t>ООО «АС «АРС – Проект»</a:t>
            </a:r>
            <a:endParaRPr lang="ru-RU" sz="11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62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371263" y="766658"/>
            <a:ext cx="8620324" cy="5397822"/>
            <a:chOff x="454277" y="838665"/>
            <a:chExt cx="8620324" cy="5397822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42" b="5878"/>
            <a:stretch/>
          </p:blipFill>
          <p:spPr>
            <a:xfrm>
              <a:off x="454278" y="838665"/>
              <a:ext cx="4200465" cy="252027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620"/>
            <a:stretch/>
          </p:blipFill>
          <p:spPr>
            <a:xfrm>
              <a:off x="4874137" y="841966"/>
              <a:ext cx="4200464" cy="252027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620"/>
            <a:stretch/>
          </p:blipFill>
          <p:spPr>
            <a:xfrm>
              <a:off x="454277" y="3716208"/>
              <a:ext cx="4200465" cy="252027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728"/>
            <a:stretch/>
          </p:blipFill>
          <p:spPr>
            <a:xfrm>
              <a:off x="4874137" y="3719509"/>
              <a:ext cx="4200464" cy="251697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9" name="Прямоугольник 8"/>
          <p:cNvSpPr/>
          <p:nvPr/>
        </p:nvSpPr>
        <p:spPr>
          <a:xfrm>
            <a:off x="144241" y="160586"/>
            <a:ext cx="9073009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Заголовок 2"/>
          <p:cNvSpPr txBox="1">
            <a:spLocks/>
          </p:cNvSpPr>
          <p:nvPr/>
        </p:nvSpPr>
        <p:spPr>
          <a:xfrm>
            <a:off x="337219" y="136004"/>
            <a:ext cx="8736013" cy="379413"/>
          </a:xfrm>
          <a:prstGeom prst="rect">
            <a:avLst/>
          </a:prstGeom>
        </p:spPr>
        <p:txBody>
          <a:bodyPr vert="horz" anchor="b">
            <a:normAutofit lnSpcReduction="100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  <a:ea typeface="+mn-ea"/>
                <a:cs typeface="+mn-cs"/>
              </a:rPr>
              <a:t>3-</a:t>
            </a:r>
            <a:r>
              <a:rPr lang="en-US" sz="20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  <a:ea typeface="+mn-ea"/>
                <a:cs typeface="+mn-cs"/>
              </a:rPr>
              <a:t>D </a:t>
            </a:r>
            <a:r>
              <a:rPr lang="ru-RU" sz="20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  <a:ea typeface="+mn-ea"/>
                <a:cs typeface="+mn-cs"/>
              </a:rPr>
              <a:t>визуализация</a:t>
            </a:r>
            <a:endParaRPr lang="ru-RU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6840984" y="6381327"/>
            <a:ext cx="2197164" cy="300267"/>
          </a:xfrm>
          <a:prstGeom prst="rect">
            <a:avLst/>
          </a:prstGeom>
        </p:spPr>
        <p:txBody>
          <a:bodyPr vert="horz" rtlCol="0" anchor="b" anchorCtr="0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100" b="1" dirty="0" smtClean="0">
                <a:solidFill>
                  <a:schemeClr val="bg1"/>
                </a:solidFill>
              </a:rPr>
              <a:t>ООО «АС «АРС – Проект»</a:t>
            </a:r>
            <a:endParaRPr lang="ru-RU" sz="11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683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7717728"/>
              </p:ext>
            </p:extLst>
          </p:nvPr>
        </p:nvGraphicFramePr>
        <p:xfrm>
          <a:off x="222436" y="540660"/>
          <a:ext cx="8916617" cy="57220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91682"/>
                <a:gridCol w="1080120"/>
                <a:gridCol w="3384376"/>
                <a:gridCol w="792088"/>
                <a:gridCol w="864096"/>
                <a:gridCol w="1224136"/>
                <a:gridCol w="1080119"/>
              </a:tblGrid>
              <a:tr h="4400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№ п. п.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615" marR="386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615" marR="386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Наименование работы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615" marR="386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Ед. изм.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615" marR="386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кол-во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615" marR="386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</a:rPr>
                        <a:t>стоимость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(руб.)</a:t>
                      </a:r>
                      <a:endParaRPr lang="ru-RU" sz="11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8615" marR="386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срок исполнения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615" marR="38615" marT="0" marB="0" anchor="ctr"/>
                </a:tc>
              </a:tr>
              <a:tr h="54496">
                <a:tc rowSpan="9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615" marR="38615" marT="0" marB="0" anchor="ctr"/>
                </a:tc>
                <a:tc rowSpan="9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Покрытия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615" marR="3861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Тротуар из плитки прямоугольной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615" marR="386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м2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615" marR="386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453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615" marR="386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946 783,59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615" marR="38615" marT="0" marB="0" anchor="ctr"/>
                </a:tc>
                <a:tc rowSpan="2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01.10.2017 г.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615" marR="38615" marT="0" marB="0" anchor="ctr"/>
                </a:tc>
              </a:tr>
              <a:tr h="5342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Поребрик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615" marR="386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м.п.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615" marR="386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260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615" marR="386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253 817,20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615" marR="38615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347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Песчаное </a:t>
                      </a:r>
                      <a:r>
                        <a:rPr lang="ru-RU" sz="1100" dirty="0">
                          <a:effectLst/>
                        </a:rPr>
                        <a:t>покрытие для детских площадок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615" marR="386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м3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615" marR="386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76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615" marR="386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38 893,00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615" marR="38615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09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Прорезиненное </a:t>
                      </a:r>
                      <a:r>
                        <a:rPr lang="ru-RU" sz="1100" dirty="0">
                          <a:effectLst/>
                        </a:rPr>
                        <a:t>покрытие для спортивных площадок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615" marR="386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м2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615" marR="386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29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615" marR="386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52 200,00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615" marR="38615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569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Устройство щебеночного основания Н=15см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615" marR="386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м2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615" marR="386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1 276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615" marR="386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1 369 861,92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615" marR="38615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91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А/бетонное покрытие Н=12см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615" marR="386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м2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615" marR="386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1 160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615" marR="386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2 690 411,20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615" marR="38615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Бордюр дорожный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615" marR="386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м.п.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615" marR="386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496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615" marR="386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1 165 515,43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615" marR="38615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815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Площадка под ТБО а/6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615" marR="386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м2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615" marR="386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615" marR="386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27 831,84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615" marR="38615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85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Устройство газонов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615" marR="386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м2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615" marR="386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380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615" marR="386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111 872,00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615" marR="38615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8550">
                <a:tc rowSpan="9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615" marR="38615" marT="0" marB="0" anchor="ctr"/>
                </a:tc>
                <a:tc rowSpan="9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Детская площадка + площадка для активного отдыха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615" marR="3861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Карусель (4194)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615" marR="386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шт.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615" marR="386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615" marR="386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50 180,00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615" marR="38615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811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ДИК (5114)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615" marR="386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шт.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615" marR="386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615" marR="386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203 060,00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615" marR="38615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85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ДИК (5304)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615" marR="386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шт.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615" marR="386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615" marR="386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171 600,00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615" marR="38615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483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Качели балансир (4104)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615" marR="386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шт.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615" marR="386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615" marR="386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34 580,00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615" marR="38615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85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Качалка пружинная (4172)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615" marR="386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шт.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615" marR="386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615" marR="386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57 200,00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615" marR="38615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709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Качели на дерев. стойках (4142)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615" marR="386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шт.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615" marR="386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615" marR="386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31 720,00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615" marR="38615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Подвеска качели с сиденьем резин (4968)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615" marR="386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шт.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615" marR="386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615" marR="386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12 190,00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615" marR="38615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3419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Оборудование для </a:t>
                      </a:r>
                      <a:r>
                        <a:rPr lang="ru-RU" sz="1100" dirty="0" err="1">
                          <a:effectLst/>
                        </a:rPr>
                        <a:t>Workout</a:t>
                      </a:r>
                      <a:r>
                        <a:rPr lang="ru-RU" sz="1100" dirty="0">
                          <a:effectLst/>
                        </a:rPr>
                        <a:t> для взрослого населения (брусья, кольца, лестница) (6455)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615" marR="386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шт.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615" marR="386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615" marR="386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214 695,00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615" marR="38615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382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Песочница (4242)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615" marR="386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шт.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615" marR="386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615" marR="386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5 957,00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615" marR="38615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8715">
                <a:tc row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615" marR="38615" marT="0" marB="0" anchor="ctr"/>
                </a:tc>
                <a:tc row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Малые архитектурные формы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615" marR="3861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Скамейка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615" marR="386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шт.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615" marR="386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6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615" marR="386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69 000,00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615" marR="38615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05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Урна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615" marR="386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шт.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615" marR="386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615" marR="386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41 400,00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615" marR="38615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Беседка теневая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615" marR="386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шт.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615" marR="386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615" marR="386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300 000,00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615" marR="38615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709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Фонарь освещения парковый h=4,0м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615" marR="386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шт.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615" marR="386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17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615" marR="386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879 750,00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615" marR="38615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845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Стойка хозяйственная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615" marR="386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шт.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615" marR="386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615" marR="386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18 000,00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615" marR="38615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615" marR="38615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Спортивная площадка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615" marR="3861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Ограждение стальное сетчатое </a:t>
                      </a:r>
                      <a:r>
                        <a:rPr lang="ru-RU" sz="1100" dirty="0" err="1">
                          <a:effectLst/>
                        </a:rPr>
                        <a:t>Dfence</a:t>
                      </a:r>
                      <a:r>
                        <a:rPr lang="ru-RU" sz="1100" dirty="0">
                          <a:effectLst/>
                        </a:rPr>
                        <a:t> h=4,0м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615" marR="386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м.п.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615" marR="386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6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615" marR="386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36 190,50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615" marR="38615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43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Баскетбольная стойка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615" marR="386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шт.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615" marR="386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615" marR="386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19 240,00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615" marR="38615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68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8615" marR="3861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8615" marR="3861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+mj-lt"/>
                        </a:rPr>
                        <a:t>ИТОГО:</a:t>
                      </a:r>
                      <a:endParaRPr lang="ru-RU" sz="11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5" marR="386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1100" b="1" dirty="0">
                        <a:effectLst/>
                        <a:latin typeface="+mj-lt"/>
                        <a:cs typeface="Times New Roman"/>
                      </a:endParaRPr>
                    </a:p>
                  </a:txBody>
                  <a:tcPr marL="38615" marR="3861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b="1" dirty="0">
                        <a:effectLst/>
                        <a:latin typeface="+mj-lt"/>
                        <a:cs typeface="Times New Roman"/>
                      </a:endParaRPr>
                    </a:p>
                  </a:txBody>
                  <a:tcPr marL="38615" marR="386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+mj-lt"/>
                        </a:rPr>
                        <a:t>8 801 948,68</a:t>
                      </a:r>
                      <a:endParaRPr lang="ru-RU" sz="11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5" marR="38615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144241" y="160586"/>
            <a:ext cx="9073009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835379" y="140550"/>
            <a:ext cx="569073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Стоимость и перечень работ</a:t>
            </a:r>
            <a:endParaRPr lang="ru-RU" sz="20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78154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34" b="12354"/>
          <a:stretch/>
        </p:blipFill>
        <p:spPr>
          <a:xfrm>
            <a:off x="1080344" y="2780928"/>
            <a:ext cx="7200800" cy="3543301"/>
          </a:xfrm>
          <a:prstGeom prst="rect">
            <a:avLst/>
          </a:prstGeom>
          <a:effectLst>
            <a:glow>
              <a:schemeClr val="accent1">
                <a:alpha val="46000"/>
              </a:schemeClr>
            </a:glow>
            <a:softEdge rad="508000"/>
          </a:effectLst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702115" y="908720"/>
            <a:ext cx="7957266" cy="1224880"/>
          </a:xfrm>
        </p:spPr>
        <p:txBody>
          <a:bodyPr>
            <a:noAutofit/>
          </a:bodyPr>
          <a:lstStyle/>
          <a:p>
            <a:r>
              <a:rPr lang="ru-RU" sz="2600" b="1" dirty="0" smtClean="0"/>
              <a:t>Благоустройство дворовой территории </a:t>
            </a:r>
            <a:r>
              <a:rPr lang="ru-RU" sz="2600" b="1" dirty="0"/>
              <a:t>многоквартирных жилых домов </a:t>
            </a:r>
            <a:br>
              <a:rPr lang="ru-RU" sz="2600" b="1" dirty="0"/>
            </a:br>
            <a:r>
              <a:rPr lang="ru-RU" sz="2600" b="1" dirty="0" smtClean="0"/>
              <a:t>№№ 3а, 14 в </a:t>
            </a:r>
            <a:r>
              <a:rPr lang="ru-RU" sz="2600" b="1" dirty="0" err="1"/>
              <a:t>мкр</a:t>
            </a:r>
            <a:r>
              <a:rPr lang="ru-RU" sz="2600" b="1" dirty="0"/>
              <a:t>. </a:t>
            </a:r>
            <a:r>
              <a:rPr lang="ru-RU" sz="2600" b="1" dirty="0" smtClean="0"/>
              <a:t>Мирный </a:t>
            </a:r>
            <a:r>
              <a:rPr lang="ru-RU" sz="2600" b="1" dirty="0"/>
              <a:t>г. Белоярский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87" b="17567"/>
          <a:stretch/>
        </p:blipFill>
        <p:spPr>
          <a:xfrm>
            <a:off x="1080346" y="2780928"/>
            <a:ext cx="7200798" cy="3543301"/>
          </a:xfrm>
          <a:prstGeom prst="rect">
            <a:avLst/>
          </a:prstGeom>
          <a:effectLst>
            <a:glow>
              <a:schemeClr val="accent1">
                <a:alpha val="46000"/>
              </a:schemeClr>
            </a:glow>
            <a:softEdge rad="5080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44241" y="160586"/>
            <a:ext cx="9073009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840984" y="6381327"/>
            <a:ext cx="2197164" cy="300267"/>
          </a:xfrm>
          <a:prstGeom prst="rect">
            <a:avLst/>
          </a:prstGeom>
        </p:spPr>
        <p:txBody>
          <a:bodyPr vert="horz" rtlCol="0" anchor="b" anchorCtr="0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100" b="1" dirty="0" smtClean="0">
                <a:solidFill>
                  <a:schemeClr val="bg1"/>
                </a:solidFill>
              </a:rPr>
              <a:t>ООО «АС «АРС – Проект»</a:t>
            </a:r>
            <a:endParaRPr lang="ru-RU" sz="11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357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5" r="6842"/>
          <a:stretch/>
        </p:blipFill>
        <p:spPr>
          <a:xfrm>
            <a:off x="312268" y="1772816"/>
            <a:ext cx="4205732" cy="44817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896769" y="1772816"/>
            <a:ext cx="4134659" cy="2520280"/>
          </a:xfrm>
        </p:spPr>
        <p:txBody>
          <a:bodyPr>
            <a:noAutofit/>
          </a:bodyPr>
          <a:lstStyle/>
          <a:p>
            <a:pPr marL="0" indent="360363" algn="just">
              <a:lnSpc>
                <a:spcPct val="110000"/>
              </a:lnSpc>
              <a:buNone/>
            </a:pPr>
            <a:r>
              <a:rPr lang="ru-RU" sz="1700" dirty="0"/>
              <a:t>Проектируемая </a:t>
            </a:r>
            <a:r>
              <a:rPr lang="ru-RU" sz="1700" dirty="0" smtClean="0"/>
              <a:t>территория двора микрорайона 6 </a:t>
            </a:r>
            <a:r>
              <a:rPr lang="ru-RU" sz="1700" dirty="0"/>
              <a:t>расположена в </a:t>
            </a:r>
            <a:r>
              <a:rPr lang="ru-RU" sz="1700" dirty="0" smtClean="0"/>
              <a:t>восточной </a:t>
            </a:r>
            <a:r>
              <a:rPr lang="ru-RU" sz="1700" dirty="0"/>
              <a:t>части города Белоярский, площадь территории в границах благоустройства составляет </a:t>
            </a:r>
            <a:r>
              <a:rPr lang="ru-RU" sz="1700" dirty="0" smtClean="0"/>
              <a:t>4200 </a:t>
            </a:r>
            <a:r>
              <a:rPr lang="ru-RU" sz="1700" dirty="0" err="1" smtClean="0"/>
              <a:t>кв.м</a:t>
            </a:r>
            <a:r>
              <a:rPr lang="ru-RU" sz="1700" dirty="0" smtClean="0"/>
              <a:t>. </a:t>
            </a:r>
          </a:p>
          <a:p>
            <a:pPr marL="0" indent="360363" algn="just">
              <a:lnSpc>
                <a:spcPct val="110000"/>
              </a:lnSpc>
              <a:buNone/>
            </a:pPr>
            <a:r>
              <a:rPr lang="ru-RU" sz="1700" dirty="0" smtClean="0"/>
              <a:t>Территория представлена  двухэтажными многоквартирными жилыми домами.</a:t>
            </a:r>
            <a:endParaRPr lang="ru-RU" sz="1700" dirty="0"/>
          </a:p>
          <a:p>
            <a:endParaRPr lang="ru-RU" sz="1700" dirty="0"/>
          </a:p>
        </p:txBody>
      </p:sp>
      <p:sp>
        <p:nvSpPr>
          <p:cNvPr id="12" name="Заголовок 2"/>
          <p:cNvSpPr txBox="1">
            <a:spLocks/>
          </p:cNvSpPr>
          <p:nvPr/>
        </p:nvSpPr>
        <p:spPr>
          <a:xfrm>
            <a:off x="312050" y="330734"/>
            <a:ext cx="8737389" cy="758952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err="1" smtClean="0"/>
              <a:t>Предпроектный</a:t>
            </a:r>
            <a:r>
              <a:rPr lang="ru-RU" sz="2400" b="1" dirty="0" smtClean="0"/>
              <a:t> анализ территории</a:t>
            </a:r>
            <a:endParaRPr lang="ru-RU" sz="24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44241" y="160586"/>
            <a:ext cx="9073009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840984" y="6381327"/>
            <a:ext cx="2197164" cy="300267"/>
          </a:xfrm>
          <a:prstGeom prst="rect">
            <a:avLst/>
          </a:prstGeom>
        </p:spPr>
        <p:txBody>
          <a:bodyPr vert="horz" rtlCol="0" anchor="b" anchorCtr="0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100" b="1" dirty="0" smtClean="0">
                <a:solidFill>
                  <a:schemeClr val="bg1"/>
                </a:solidFill>
              </a:rPr>
              <a:t>ООО «АС «АРС – Проект»</a:t>
            </a:r>
            <a:endParaRPr lang="ru-RU" sz="11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406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21" b="6440"/>
          <a:stretch/>
        </p:blipFill>
        <p:spPr>
          <a:xfrm>
            <a:off x="1076028" y="2780928"/>
            <a:ext cx="7200800" cy="3543301"/>
          </a:xfrm>
          <a:prstGeom prst="rect">
            <a:avLst/>
          </a:prstGeom>
          <a:effectLst>
            <a:softEdge rad="469900"/>
          </a:effectLst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2500" b="1" dirty="0"/>
              <a:t>Благоустройство </a:t>
            </a:r>
            <a:r>
              <a:rPr lang="ru-RU" sz="2500" b="1" dirty="0" smtClean="0"/>
              <a:t>Набережной в районе гостиницы «Карибу» и музея «</a:t>
            </a:r>
            <a:r>
              <a:rPr lang="ru-RU" sz="2500" b="1" dirty="0" err="1" smtClean="0"/>
              <a:t>Нуви</a:t>
            </a:r>
            <a:r>
              <a:rPr lang="ru-RU" sz="2500" b="1" dirty="0" smtClean="0"/>
              <a:t> </a:t>
            </a:r>
            <a:r>
              <a:rPr lang="ru-RU" sz="2500" b="1" dirty="0" err="1" smtClean="0"/>
              <a:t>Ат</a:t>
            </a:r>
            <a:r>
              <a:rPr lang="ru-RU" sz="2500" b="1" dirty="0" smtClean="0"/>
              <a:t>» </a:t>
            </a:r>
            <a:br>
              <a:rPr lang="ru-RU" sz="2500" b="1" dirty="0" smtClean="0"/>
            </a:br>
            <a:r>
              <a:rPr lang="ru-RU" sz="2500" b="1" dirty="0" smtClean="0"/>
              <a:t>г</a:t>
            </a:r>
            <a:r>
              <a:rPr lang="ru-RU" sz="2500" b="1" dirty="0"/>
              <a:t>. Белоярский</a:t>
            </a:r>
            <a:endParaRPr lang="ru-RU" sz="25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44241" y="160586"/>
            <a:ext cx="9073009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3328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8" t="10216" r="12911" b="10544"/>
          <a:stretch/>
        </p:blipFill>
        <p:spPr>
          <a:xfrm>
            <a:off x="3168072" y="646546"/>
            <a:ext cx="5809673" cy="5014703"/>
          </a:xfrm>
        </p:spPr>
      </p:pic>
      <p:sp>
        <p:nvSpPr>
          <p:cNvPr id="34" name="Заголовок 33"/>
          <p:cNvSpPr>
            <a:spLocks noGrp="1"/>
          </p:cNvSpPr>
          <p:nvPr>
            <p:ph type="title"/>
          </p:nvPr>
        </p:nvSpPr>
        <p:spPr>
          <a:xfrm>
            <a:off x="432274" y="792539"/>
            <a:ext cx="2418384" cy="990600"/>
          </a:xfrm>
        </p:spPr>
        <p:txBody>
          <a:bodyPr/>
          <a:lstStyle/>
          <a:p>
            <a:pPr algn="ctr"/>
            <a:r>
              <a:rPr lang="ru-RU" sz="1800" dirty="0"/>
              <a:t>Концепция. </a:t>
            </a:r>
            <a:r>
              <a:rPr lang="ru-RU" sz="1800" dirty="0" smtClean="0"/>
              <a:t>Функциональная схема.</a:t>
            </a:r>
            <a:endParaRPr lang="ru-RU" sz="1800" dirty="0"/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390065" y="1857492"/>
            <a:ext cx="2418384" cy="4379821"/>
          </a:xfr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</a:pPr>
            <a:r>
              <a:rPr lang="ru-RU" dirty="0" smtClean="0"/>
              <a:t>Проектом благоустройства дворовой территории выделено 3 зоны:</a:t>
            </a:r>
          </a:p>
          <a:p>
            <a:pPr marL="285750" indent="-285750">
              <a:spcBef>
                <a:spcPts val="0"/>
              </a:spcBef>
              <a:buClr>
                <a:schemeClr val="tx1"/>
              </a:buClr>
              <a:buFont typeface="Wingdings" pitchFamily="2" charset="2"/>
              <a:buChar char="q"/>
            </a:pPr>
            <a:r>
              <a:rPr lang="ru-RU" dirty="0" smtClean="0"/>
              <a:t>Зона отдыха</a:t>
            </a:r>
          </a:p>
          <a:p>
            <a:pPr marL="285750" indent="-285750">
              <a:spcBef>
                <a:spcPts val="0"/>
              </a:spcBef>
              <a:buClr>
                <a:schemeClr val="tx1"/>
              </a:buClr>
              <a:buFont typeface="Wingdings" pitchFamily="2" charset="2"/>
              <a:buChar char="q"/>
            </a:pPr>
            <a:r>
              <a:rPr lang="ru-RU" dirty="0" smtClean="0"/>
              <a:t>Игровая зона</a:t>
            </a:r>
          </a:p>
          <a:p>
            <a:pPr marL="285750" indent="-285750">
              <a:spcBef>
                <a:spcPts val="0"/>
              </a:spcBef>
              <a:buClr>
                <a:schemeClr val="tx1"/>
              </a:buClr>
              <a:buFont typeface="Wingdings" pitchFamily="2" charset="2"/>
              <a:buChar char="q"/>
            </a:pPr>
            <a:r>
              <a:rPr lang="ru-RU" dirty="0" smtClean="0"/>
              <a:t>Спортивная зона</a:t>
            </a:r>
          </a:p>
          <a:p>
            <a:pPr>
              <a:spcBef>
                <a:spcPts val="0"/>
              </a:spcBef>
              <a:buClr>
                <a:schemeClr val="tx1"/>
              </a:buClr>
            </a:pPr>
            <a:endParaRPr lang="ru-RU" dirty="0" smtClean="0"/>
          </a:p>
          <a:p>
            <a:pPr>
              <a:spcBef>
                <a:spcPts val="0"/>
              </a:spcBef>
              <a:buClr>
                <a:schemeClr val="tx1"/>
              </a:buClr>
            </a:pPr>
            <a:r>
              <a:rPr lang="ru-RU" dirty="0" smtClean="0"/>
              <a:t>Игровая зона подразделяется для:</a:t>
            </a:r>
          </a:p>
          <a:p>
            <a:pPr marL="285750" indent="-285750">
              <a:spcBef>
                <a:spcPts val="0"/>
              </a:spcBef>
              <a:buClr>
                <a:schemeClr val="tx1"/>
              </a:buClr>
              <a:buFont typeface="Wingdings" pitchFamily="2" charset="2"/>
              <a:buChar char="q"/>
            </a:pPr>
            <a:r>
              <a:rPr lang="ru-RU" dirty="0" smtClean="0"/>
              <a:t>Детей дошкольного возраста;</a:t>
            </a:r>
          </a:p>
          <a:p>
            <a:pPr marL="285750" indent="-285750">
              <a:spcBef>
                <a:spcPts val="0"/>
              </a:spcBef>
              <a:buClr>
                <a:schemeClr val="tx1"/>
              </a:buClr>
              <a:buFont typeface="Wingdings" pitchFamily="2" charset="2"/>
              <a:buChar char="q"/>
            </a:pPr>
            <a:r>
              <a:rPr lang="ru-RU" dirty="0" smtClean="0"/>
              <a:t>Детей школьного возраста.</a:t>
            </a:r>
          </a:p>
          <a:p>
            <a:pPr marL="285750" indent="-285750" algn="just">
              <a:buClr>
                <a:schemeClr val="tx1"/>
              </a:buClr>
              <a:buFont typeface="Wingdings" pitchFamily="2" charset="2"/>
              <a:buChar char="q"/>
            </a:pPr>
            <a:endParaRPr lang="ru-RU" sz="1400" dirty="0" smtClean="0"/>
          </a:p>
        </p:txBody>
      </p:sp>
      <p:sp>
        <p:nvSpPr>
          <p:cNvPr id="36" name="Прямоугольник 35"/>
          <p:cNvSpPr/>
          <p:nvPr/>
        </p:nvSpPr>
        <p:spPr>
          <a:xfrm>
            <a:off x="8569176" y="5373216"/>
            <a:ext cx="576065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2" name="Группа 31"/>
          <p:cNvGrpSpPr/>
          <p:nvPr/>
        </p:nvGrpSpPr>
        <p:grpSpPr>
          <a:xfrm flipV="1">
            <a:off x="3672633" y="3949768"/>
            <a:ext cx="1793708" cy="1268217"/>
            <a:chOff x="4969176" y="984769"/>
            <a:chExt cx="2056464" cy="872722"/>
          </a:xfrm>
        </p:grpSpPr>
        <p:sp>
          <p:nvSpPr>
            <p:cNvPr id="33" name="Полилиния 32"/>
            <p:cNvSpPr/>
            <p:nvPr/>
          </p:nvSpPr>
          <p:spPr>
            <a:xfrm>
              <a:off x="5052060" y="984769"/>
              <a:ext cx="1973580" cy="872722"/>
            </a:xfrm>
            <a:custGeom>
              <a:avLst/>
              <a:gdLst>
                <a:gd name="connsiteX0" fmla="*/ 1325880 w 1973580"/>
                <a:gd name="connsiteY0" fmla="*/ 266700 h 845820"/>
                <a:gd name="connsiteX1" fmla="*/ 0 w 1973580"/>
                <a:gd name="connsiteY1" fmla="*/ 266700 h 845820"/>
                <a:gd name="connsiteX2" fmla="*/ 0 w 1973580"/>
                <a:gd name="connsiteY2" fmla="*/ 0 h 845820"/>
                <a:gd name="connsiteX3" fmla="*/ 1325880 w 1973580"/>
                <a:gd name="connsiteY3" fmla="*/ 0 h 845820"/>
                <a:gd name="connsiteX4" fmla="*/ 1325880 w 1973580"/>
                <a:gd name="connsiteY4" fmla="*/ 190500 h 845820"/>
                <a:gd name="connsiteX5" fmla="*/ 1973580 w 1973580"/>
                <a:gd name="connsiteY5" fmla="*/ 845820 h 845820"/>
                <a:gd name="connsiteX6" fmla="*/ 1325880 w 1973580"/>
                <a:gd name="connsiteY6" fmla="*/ 266700 h 845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73580" h="845820">
                  <a:moveTo>
                    <a:pt x="1325880" y="266700"/>
                  </a:moveTo>
                  <a:lnTo>
                    <a:pt x="0" y="266700"/>
                  </a:lnTo>
                  <a:lnTo>
                    <a:pt x="0" y="0"/>
                  </a:lnTo>
                  <a:lnTo>
                    <a:pt x="1325880" y="0"/>
                  </a:lnTo>
                  <a:lnTo>
                    <a:pt x="1325880" y="190500"/>
                  </a:lnTo>
                  <a:lnTo>
                    <a:pt x="1973580" y="845820"/>
                  </a:lnTo>
                  <a:lnTo>
                    <a:pt x="1325880" y="26670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Объект 2"/>
            <p:cNvSpPr txBox="1">
              <a:spLocks/>
            </p:cNvSpPr>
            <p:nvPr/>
          </p:nvSpPr>
          <p:spPr>
            <a:xfrm rot="10800000">
              <a:off x="4969176" y="984769"/>
              <a:ext cx="1483118" cy="287770"/>
            </a:xfrm>
            <a:prstGeom prst="rect">
              <a:avLst/>
            </a:prstGeom>
            <a:noFill/>
          </p:spPr>
          <p:txBody>
            <a:bodyPr vert="horz">
              <a:noAutofit/>
            </a:bodyPr>
            <a:lstStyle>
              <a:lvl1pPr marL="274320" indent="-27432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/>
                <a:buChar char=""/>
                <a:defRPr kumimoji="0"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40" indent="-27432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/>
                <a:buChar char=""/>
                <a:defRPr kumimoji="0" sz="2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822960" indent="-22860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SzPct val="75000"/>
                <a:buFont typeface="Wingdings 2"/>
                <a:buChar char="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97280" indent="-228600" algn="l" rtl="0" eaLnBrk="1" latinLnBrk="0" hangingPunct="1">
                <a:spcBef>
                  <a:spcPct val="20000"/>
                </a:spcBef>
                <a:buClr>
                  <a:schemeClr val="accent4"/>
                </a:buClr>
                <a:buSzPct val="70000"/>
                <a:buFont typeface="Wingdings"/>
                <a:buChar char=""/>
                <a:defRPr kumimoji="0"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371600" indent="-228600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FontTx/>
                <a:buChar char="•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645920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80000"/>
                <a:buFont typeface="Wingdings 2"/>
                <a:buChar char="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20240" indent="-182880" algn="l" rtl="0" eaLnBrk="1" latinLnBrk="0" hangingPunct="1">
                <a:spcBef>
                  <a:spcPct val="20000"/>
                </a:spcBef>
                <a:buClr>
                  <a:schemeClr val="accent1">
                    <a:shade val="75000"/>
                  </a:schemeClr>
                </a:buClr>
                <a:buSzPct val="90000"/>
                <a:buChar char="•"/>
                <a:defRPr kumimoji="0"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03120" indent="-182880" algn="l" rtl="0" eaLnBrk="1" latinLnBrk="0" hangingPunct="1">
                <a:spcBef>
                  <a:spcPct val="20000"/>
                </a:spcBef>
                <a:buClr>
                  <a:schemeClr val="accent4">
                    <a:shade val="75000"/>
                  </a:schemeClr>
                </a:buClr>
                <a:buChar char="•"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377440" indent="-182880" algn="l" rtl="0" eaLnBrk="1" latinLnBrk="0" hangingPunct="1">
                <a:spcBef>
                  <a:spcPct val="20000"/>
                </a:spcBef>
                <a:buClr>
                  <a:schemeClr val="accent2">
                    <a:shade val="75000"/>
                  </a:schemeClr>
                </a:buClr>
                <a:buSzPct val="90000"/>
                <a:buChar char="•"/>
                <a:defRPr kumimoji="0" sz="1400" kern="1200" cap="all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Wingdings 2"/>
                <a:buNone/>
              </a:pPr>
              <a:r>
                <a:rPr lang="ru-RU" sz="1200" b="1" dirty="0" smtClean="0"/>
                <a:t>Спортивная зона</a:t>
              </a:r>
              <a:endParaRPr lang="ru-RU" sz="1200" b="1" dirty="0"/>
            </a:p>
          </p:txBody>
        </p:sp>
      </p:grpSp>
      <p:grpSp>
        <p:nvGrpSpPr>
          <p:cNvPr id="41" name="Группа 40"/>
          <p:cNvGrpSpPr/>
          <p:nvPr/>
        </p:nvGrpSpPr>
        <p:grpSpPr>
          <a:xfrm>
            <a:off x="3748128" y="2459010"/>
            <a:ext cx="1994215" cy="1201854"/>
            <a:chOff x="4969176" y="960024"/>
            <a:chExt cx="2056464" cy="897467"/>
          </a:xfrm>
        </p:grpSpPr>
        <p:sp>
          <p:nvSpPr>
            <p:cNvPr id="42" name="Полилиния 41"/>
            <p:cNvSpPr/>
            <p:nvPr/>
          </p:nvSpPr>
          <p:spPr>
            <a:xfrm>
              <a:off x="5052060" y="984769"/>
              <a:ext cx="1973580" cy="872722"/>
            </a:xfrm>
            <a:custGeom>
              <a:avLst/>
              <a:gdLst>
                <a:gd name="connsiteX0" fmla="*/ 1325880 w 1973580"/>
                <a:gd name="connsiteY0" fmla="*/ 266700 h 845820"/>
                <a:gd name="connsiteX1" fmla="*/ 0 w 1973580"/>
                <a:gd name="connsiteY1" fmla="*/ 266700 h 845820"/>
                <a:gd name="connsiteX2" fmla="*/ 0 w 1973580"/>
                <a:gd name="connsiteY2" fmla="*/ 0 h 845820"/>
                <a:gd name="connsiteX3" fmla="*/ 1325880 w 1973580"/>
                <a:gd name="connsiteY3" fmla="*/ 0 h 845820"/>
                <a:gd name="connsiteX4" fmla="*/ 1325880 w 1973580"/>
                <a:gd name="connsiteY4" fmla="*/ 190500 h 845820"/>
                <a:gd name="connsiteX5" fmla="*/ 1973580 w 1973580"/>
                <a:gd name="connsiteY5" fmla="*/ 845820 h 845820"/>
                <a:gd name="connsiteX6" fmla="*/ 1325880 w 1973580"/>
                <a:gd name="connsiteY6" fmla="*/ 266700 h 845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73580" h="845820">
                  <a:moveTo>
                    <a:pt x="1325880" y="266700"/>
                  </a:moveTo>
                  <a:lnTo>
                    <a:pt x="0" y="266700"/>
                  </a:lnTo>
                  <a:lnTo>
                    <a:pt x="0" y="0"/>
                  </a:lnTo>
                  <a:lnTo>
                    <a:pt x="1325880" y="0"/>
                  </a:lnTo>
                  <a:lnTo>
                    <a:pt x="1325880" y="190500"/>
                  </a:lnTo>
                  <a:lnTo>
                    <a:pt x="1973580" y="845820"/>
                  </a:lnTo>
                  <a:lnTo>
                    <a:pt x="1325880" y="26670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Объект 2"/>
            <p:cNvSpPr txBox="1">
              <a:spLocks/>
            </p:cNvSpPr>
            <p:nvPr/>
          </p:nvSpPr>
          <p:spPr>
            <a:xfrm>
              <a:off x="4969176" y="960024"/>
              <a:ext cx="1483118" cy="287770"/>
            </a:xfrm>
            <a:prstGeom prst="rect">
              <a:avLst/>
            </a:prstGeom>
            <a:noFill/>
          </p:spPr>
          <p:txBody>
            <a:bodyPr vert="horz">
              <a:noAutofit/>
            </a:bodyPr>
            <a:lstStyle>
              <a:lvl1pPr marL="274320" indent="-27432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/>
                <a:buChar char=""/>
                <a:defRPr kumimoji="0"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40" indent="-27432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/>
                <a:buChar char=""/>
                <a:defRPr kumimoji="0" sz="2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822960" indent="-22860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SzPct val="75000"/>
                <a:buFont typeface="Wingdings 2"/>
                <a:buChar char="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97280" indent="-228600" algn="l" rtl="0" eaLnBrk="1" latinLnBrk="0" hangingPunct="1">
                <a:spcBef>
                  <a:spcPct val="20000"/>
                </a:spcBef>
                <a:buClr>
                  <a:schemeClr val="accent4"/>
                </a:buClr>
                <a:buSzPct val="70000"/>
                <a:buFont typeface="Wingdings"/>
                <a:buChar char=""/>
                <a:defRPr kumimoji="0"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371600" indent="-228600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FontTx/>
                <a:buChar char="•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645920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80000"/>
                <a:buFont typeface="Wingdings 2"/>
                <a:buChar char="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20240" indent="-182880" algn="l" rtl="0" eaLnBrk="1" latinLnBrk="0" hangingPunct="1">
                <a:spcBef>
                  <a:spcPct val="20000"/>
                </a:spcBef>
                <a:buClr>
                  <a:schemeClr val="accent1">
                    <a:shade val="75000"/>
                  </a:schemeClr>
                </a:buClr>
                <a:buSzPct val="90000"/>
                <a:buChar char="•"/>
                <a:defRPr kumimoji="0"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03120" indent="-182880" algn="l" rtl="0" eaLnBrk="1" latinLnBrk="0" hangingPunct="1">
                <a:spcBef>
                  <a:spcPct val="20000"/>
                </a:spcBef>
                <a:buClr>
                  <a:schemeClr val="accent4">
                    <a:shade val="75000"/>
                  </a:schemeClr>
                </a:buClr>
                <a:buChar char="•"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377440" indent="-182880" algn="l" rtl="0" eaLnBrk="1" latinLnBrk="0" hangingPunct="1">
                <a:spcBef>
                  <a:spcPct val="20000"/>
                </a:spcBef>
                <a:buClr>
                  <a:schemeClr val="accent2">
                    <a:shade val="75000"/>
                  </a:schemeClr>
                </a:buClr>
                <a:buSzPct val="90000"/>
                <a:buChar char="•"/>
                <a:defRPr kumimoji="0" sz="1400" kern="1200" cap="all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Wingdings 2"/>
                <a:buNone/>
              </a:pPr>
              <a:r>
                <a:rPr lang="ru-RU" sz="1200" b="1" dirty="0" smtClean="0"/>
                <a:t>Спортивная зона</a:t>
              </a:r>
              <a:endParaRPr lang="ru-RU" sz="1200" b="1" dirty="0"/>
            </a:p>
          </p:txBody>
        </p:sp>
      </p:grpSp>
      <p:grpSp>
        <p:nvGrpSpPr>
          <p:cNvPr id="47" name="Группа 46"/>
          <p:cNvGrpSpPr/>
          <p:nvPr/>
        </p:nvGrpSpPr>
        <p:grpSpPr>
          <a:xfrm flipV="1">
            <a:off x="6131997" y="2348880"/>
            <a:ext cx="2084880" cy="798984"/>
            <a:chOff x="6160655" y="3074920"/>
            <a:chExt cx="1976473" cy="713859"/>
          </a:xfrm>
        </p:grpSpPr>
        <p:sp>
          <p:nvSpPr>
            <p:cNvPr id="48" name="Полилиния 47"/>
            <p:cNvSpPr/>
            <p:nvPr/>
          </p:nvSpPr>
          <p:spPr>
            <a:xfrm>
              <a:off x="6160655" y="3074920"/>
              <a:ext cx="1904466" cy="711989"/>
            </a:xfrm>
            <a:custGeom>
              <a:avLst/>
              <a:gdLst>
                <a:gd name="connsiteX0" fmla="*/ 0 w 1727200"/>
                <a:gd name="connsiteY0" fmla="*/ 0 h 738909"/>
                <a:gd name="connsiteX1" fmla="*/ 600363 w 1727200"/>
                <a:gd name="connsiteY1" fmla="*/ 738909 h 738909"/>
                <a:gd name="connsiteX2" fmla="*/ 1727200 w 1727200"/>
                <a:gd name="connsiteY2" fmla="*/ 738909 h 738909"/>
                <a:gd name="connsiteX3" fmla="*/ 1727200 w 1727200"/>
                <a:gd name="connsiteY3" fmla="*/ 461818 h 738909"/>
                <a:gd name="connsiteX4" fmla="*/ 600363 w 1727200"/>
                <a:gd name="connsiteY4" fmla="*/ 461818 h 738909"/>
                <a:gd name="connsiteX5" fmla="*/ 600363 w 1727200"/>
                <a:gd name="connsiteY5" fmla="*/ 618836 h 738909"/>
                <a:gd name="connsiteX6" fmla="*/ 0 w 1727200"/>
                <a:gd name="connsiteY6" fmla="*/ 0 h 738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27200" h="738909">
                  <a:moveTo>
                    <a:pt x="0" y="0"/>
                  </a:moveTo>
                  <a:lnTo>
                    <a:pt x="600363" y="738909"/>
                  </a:lnTo>
                  <a:lnTo>
                    <a:pt x="1727200" y="738909"/>
                  </a:lnTo>
                  <a:lnTo>
                    <a:pt x="1727200" y="461818"/>
                  </a:lnTo>
                  <a:lnTo>
                    <a:pt x="600363" y="461818"/>
                  </a:lnTo>
                  <a:lnTo>
                    <a:pt x="600363" y="6188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" name="Объект 2"/>
            <p:cNvSpPr txBox="1">
              <a:spLocks/>
            </p:cNvSpPr>
            <p:nvPr/>
          </p:nvSpPr>
          <p:spPr>
            <a:xfrm rot="10800000">
              <a:off x="6763932" y="3501008"/>
              <a:ext cx="1373196" cy="287771"/>
            </a:xfrm>
            <a:prstGeom prst="rect">
              <a:avLst/>
            </a:prstGeom>
            <a:noFill/>
          </p:spPr>
          <p:txBody>
            <a:bodyPr vert="horz">
              <a:noAutofit/>
            </a:bodyPr>
            <a:lstStyle>
              <a:lvl1pPr marL="274320" indent="-27432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/>
                <a:buChar char=""/>
                <a:defRPr kumimoji="0"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40" indent="-27432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/>
                <a:buChar char=""/>
                <a:defRPr kumimoji="0" sz="2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822960" indent="-22860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SzPct val="75000"/>
                <a:buFont typeface="Wingdings 2"/>
                <a:buChar char="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97280" indent="-228600" algn="l" rtl="0" eaLnBrk="1" latinLnBrk="0" hangingPunct="1">
                <a:spcBef>
                  <a:spcPct val="20000"/>
                </a:spcBef>
                <a:buClr>
                  <a:schemeClr val="accent4"/>
                </a:buClr>
                <a:buSzPct val="70000"/>
                <a:buFont typeface="Wingdings"/>
                <a:buChar char=""/>
                <a:defRPr kumimoji="0"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371600" indent="-228600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FontTx/>
                <a:buChar char="•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645920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80000"/>
                <a:buFont typeface="Wingdings 2"/>
                <a:buChar char="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20240" indent="-182880" algn="l" rtl="0" eaLnBrk="1" latinLnBrk="0" hangingPunct="1">
                <a:spcBef>
                  <a:spcPct val="20000"/>
                </a:spcBef>
                <a:buClr>
                  <a:schemeClr val="accent1">
                    <a:shade val="75000"/>
                  </a:schemeClr>
                </a:buClr>
                <a:buSzPct val="90000"/>
                <a:buChar char="•"/>
                <a:defRPr kumimoji="0"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03120" indent="-182880" algn="l" rtl="0" eaLnBrk="1" latinLnBrk="0" hangingPunct="1">
                <a:spcBef>
                  <a:spcPct val="20000"/>
                </a:spcBef>
                <a:buClr>
                  <a:schemeClr val="accent4">
                    <a:shade val="75000"/>
                  </a:schemeClr>
                </a:buClr>
                <a:buChar char="•"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377440" indent="-182880" algn="l" rtl="0" eaLnBrk="1" latinLnBrk="0" hangingPunct="1">
                <a:spcBef>
                  <a:spcPct val="20000"/>
                </a:spcBef>
                <a:buClr>
                  <a:schemeClr val="accent2">
                    <a:shade val="75000"/>
                  </a:schemeClr>
                </a:buClr>
                <a:buSzPct val="90000"/>
                <a:buChar char="•"/>
                <a:defRPr kumimoji="0" sz="1400" kern="1200" cap="all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Wingdings 2"/>
                <a:buNone/>
              </a:pPr>
              <a:r>
                <a:rPr lang="ru-RU" sz="1200" b="1" dirty="0" smtClean="0"/>
                <a:t>Игровая зона</a:t>
              </a:r>
              <a:endParaRPr lang="ru-RU" sz="1200" b="1" dirty="0"/>
            </a:p>
          </p:txBody>
        </p:sp>
      </p:grpSp>
      <p:sp>
        <p:nvSpPr>
          <p:cNvPr id="7" name="Прямоугольник 6"/>
          <p:cNvSpPr/>
          <p:nvPr/>
        </p:nvSpPr>
        <p:spPr>
          <a:xfrm>
            <a:off x="3024561" y="1124744"/>
            <a:ext cx="805915" cy="15121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Прямоугольник 58"/>
          <p:cNvSpPr/>
          <p:nvPr/>
        </p:nvSpPr>
        <p:spPr>
          <a:xfrm>
            <a:off x="8216876" y="5047596"/>
            <a:ext cx="805915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Заголовок 1"/>
          <p:cNvSpPr txBox="1">
            <a:spLocks/>
          </p:cNvSpPr>
          <p:nvPr/>
        </p:nvSpPr>
        <p:spPr>
          <a:xfrm>
            <a:off x="6840984" y="6381327"/>
            <a:ext cx="2197164" cy="300267"/>
          </a:xfrm>
          <a:prstGeom prst="rect">
            <a:avLst/>
          </a:prstGeom>
        </p:spPr>
        <p:txBody>
          <a:bodyPr vert="horz" rtlCol="0" anchor="b" anchorCtr="0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100" b="1" dirty="0" smtClean="0">
                <a:solidFill>
                  <a:schemeClr val="bg1"/>
                </a:solidFill>
              </a:rPr>
              <a:t>ООО «АС «АРС – Проект»</a:t>
            </a:r>
            <a:endParaRPr lang="ru-RU" sz="11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297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Объект 66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46" b="7957"/>
          <a:stretch/>
        </p:blipFill>
        <p:spPr>
          <a:xfrm>
            <a:off x="505565" y="2097285"/>
            <a:ext cx="3685449" cy="38419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0" name="Текст 1"/>
          <p:cNvSpPr txBox="1">
            <a:spLocks/>
          </p:cNvSpPr>
          <p:nvPr/>
        </p:nvSpPr>
        <p:spPr>
          <a:xfrm>
            <a:off x="5074770" y="1563564"/>
            <a:ext cx="3966544" cy="320824"/>
          </a:xfrm>
          <a:prstGeom prst="rect">
            <a:avLst/>
          </a:prstGeom>
          <a:solidFill>
            <a:schemeClr val="bg2"/>
          </a:solidFill>
        </p:spPr>
        <p:txBody>
          <a:bodyPr vert="horz">
            <a:normAutofit fontScale="92500" lnSpcReduction="200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ru-RU" sz="1800" b="1" u="sng" dirty="0">
                <a:solidFill>
                  <a:schemeClr val="accent6">
                    <a:lumMod val="50000"/>
                  </a:schemeClr>
                </a:solidFill>
              </a:rPr>
              <a:t>п</a:t>
            </a:r>
            <a:r>
              <a:rPr lang="ru-RU" sz="1800" b="1" u="sng" dirty="0" smtClean="0">
                <a:solidFill>
                  <a:schemeClr val="accent6">
                    <a:lumMod val="50000"/>
                  </a:schemeClr>
                </a:solidFill>
              </a:rPr>
              <a:t>роектное решение</a:t>
            </a:r>
            <a:endParaRPr lang="ru-RU" sz="1800" b="1" u="sng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Заголовок 2"/>
          <p:cNvSpPr>
            <a:spLocks noGrp="1"/>
          </p:cNvSpPr>
          <p:nvPr>
            <p:ph type="title"/>
          </p:nvPr>
        </p:nvSpPr>
        <p:spPr>
          <a:xfrm>
            <a:off x="312050" y="314570"/>
            <a:ext cx="8737389" cy="758952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Концепция. Проектные решения.</a:t>
            </a:r>
            <a:endParaRPr lang="ru-RU" sz="2400" b="1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45" b="9122"/>
          <a:stretch/>
        </p:blipFill>
        <p:spPr>
          <a:xfrm>
            <a:off x="5142532" y="2132856"/>
            <a:ext cx="3698309" cy="38014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144241" y="160586"/>
            <a:ext cx="9073009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7" name="Группа 26"/>
          <p:cNvGrpSpPr/>
          <p:nvPr/>
        </p:nvGrpSpPr>
        <p:grpSpPr>
          <a:xfrm>
            <a:off x="4752754" y="3624753"/>
            <a:ext cx="1443437" cy="1013625"/>
            <a:chOff x="4969176" y="960024"/>
            <a:chExt cx="2056464" cy="897467"/>
          </a:xfrm>
        </p:grpSpPr>
        <p:sp>
          <p:nvSpPr>
            <p:cNvPr id="28" name="Полилиния 27"/>
            <p:cNvSpPr/>
            <p:nvPr/>
          </p:nvSpPr>
          <p:spPr>
            <a:xfrm>
              <a:off x="5052060" y="984769"/>
              <a:ext cx="1973580" cy="872722"/>
            </a:xfrm>
            <a:custGeom>
              <a:avLst/>
              <a:gdLst>
                <a:gd name="connsiteX0" fmla="*/ 1325880 w 1973580"/>
                <a:gd name="connsiteY0" fmla="*/ 266700 h 845820"/>
                <a:gd name="connsiteX1" fmla="*/ 0 w 1973580"/>
                <a:gd name="connsiteY1" fmla="*/ 266700 h 845820"/>
                <a:gd name="connsiteX2" fmla="*/ 0 w 1973580"/>
                <a:gd name="connsiteY2" fmla="*/ 0 h 845820"/>
                <a:gd name="connsiteX3" fmla="*/ 1325880 w 1973580"/>
                <a:gd name="connsiteY3" fmla="*/ 0 h 845820"/>
                <a:gd name="connsiteX4" fmla="*/ 1325880 w 1973580"/>
                <a:gd name="connsiteY4" fmla="*/ 190500 h 845820"/>
                <a:gd name="connsiteX5" fmla="*/ 1973580 w 1973580"/>
                <a:gd name="connsiteY5" fmla="*/ 845820 h 845820"/>
                <a:gd name="connsiteX6" fmla="*/ 1325880 w 1973580"/>
                <a:gd name="connsiteY6" fmla="*/ 266700 h 845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73580" h="845820">
                  <a:moveTo>
                    <a:pt x="1325880" y="266700"/>
                  </a:moveTo>
                  <a:lnTo>
                    <a:pt x="0" y="266700"/>
                  </a:lnTo>
                  <a:lnTo>
                    <a:pt x="0" y="0"/>
                  </a:lnTo>
                  <a:lnTo>
                    <a:pt x="1325880" y="0"/>
                  </a:lnTo>
                  <a:lnTo>
                    <a:pt x="1325880" y="190500"/>
                  </a:lnTo>
                  <a:lnTo>
                    <a:pt x="1973580" y="845820"/>
                  </a:lnTo>
                  <a:lnTo>
                    <a:pt x="1325880" y="26670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Объект 2"/>
            <p:cNvSpPr txBox="1">
              <a:spLocks/>
            </p:cNvSpPr>
            <p:nvPr/>
          </p:nvSpPr>
          <p:spPr>
            <a:xfrm>
              <a:off x="4969176" y="960024"/>
              <a:ext cx="1483118" cy="287770"/>
            </a:xfrm>
            <a:prstGeom prst="rect">
              <a:avLst/>
            </a:prstGeom>
            <a:noFill/>
          </p:spPr>
          <p:txBody>
            <a:bodyPr vert="horz">
              <a:noAutofit/>
            </a:bodyPr>
            <a:lstStyle>
              <a:lvl1pPr marL="274320" indent="-27432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/>
                <a:buChar char=""/>
                <a:defRPr kumimoji="0"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40" indent="-27432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/>
                <a:buChar char=""/>
                <a:defRPr kumimoji="0" sz="2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822960" indent="-22860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SzPct val="75000"/>
                <a:buFont typeface="Wingdings 2"/>
                <a:buChar char="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97280" indent="-228600" algn="l" rtl="0" eaLnBrk="1" latinLnBrk="0" hangingPunct="1">
                <a:spcBef>
                  <a:spcPct val="20000"/>
                </a:spcBef>
                <a:buClr>
                  <a:schemeClr val="accent4"/>
                </a:buClr>
                <a:buSzPct val="70000"/>
                <a:buFont typeface="Wingdings"/>
                <a:buChar char=""/>
                <a:defRPr kumimoji="0"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371600" indent="-228600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FontTx/>
                <a:buChar char="•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645920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80000"/>
                <a:buFont typeface="Wingdings 2"/>
                <a:buChar char="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20240" indent="-182880" algn="l" rtl="0" eaLnBrk="1" latinLnBrk="0" hangingPunct="1">
                <a:spcBef>
                  <a:spcPct val="20000"/>
                </a:spcBef>
                <a:buClr>
                  <a:schemeClr val="accent1">
                    <a:shade val="75000"/>
                  </a:schemeClr>
                </a:buClr>
                <a:buSzPct val="90000"/>
                <a:buChar char="•"/>
                <a:defRPr kumimoji="0"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03120" indent="-182880" algn="l" rtl="0" eaLnBrk="1" latinLnBrk="0" hangingPunct="1">
                <a:spcBef>
                  <a:spcPct val="20000"/>
                </a:spcBef>
                <a:buClr>
                  <a:schemeClr val="accent4">
                    <a:shade val="75000"/>
                  </a:schemeClr>
                </a:buClr>
                <a:buChar char="•"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377440" indent="-182880" algn="l" rtl="0" eaLnBrk="1" latinLnBrk="0" hangingPunct="1">
                <a:spcBef>
                  <a:spcPct val="20000"/>
                </a:spcBef>
                <a:buClr>
                  <a:schemeClr val="accent2">
                    <a:shade val="75000"/>
                  </a:schemeClr>
                </a:buClr>
                <a:buSzPct val="90000"/>
                <a:buChar char="•"/>
                <a:defRPr kumimoji="0" sz="1400" kern="1200" cap="all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Wingdings 2"/>
                <a:buNone/>
              </a:pPr>
              <a:r>
                <a:rPr lang="ru-RU" sz="800" b="1" dirty="0" smtClean="0"/>
                <a:t>Площадка для сбора ТБО</a:t>
              </a:r>
              <a:endParaRPr lang="ru-RU" sz="800" b="1" dirty="0"/>
            </a:p>
          </p:txBody>
        </p:sp>
      </p:grpSp>
      <p:grpSp>
        <p:nvGrpSpPr>
          <p:cNvPr id="40" name="Группа 39"/>
          <p:cNvGrpSpPr/>
          <p:nvPr/>
        </p:nvGrpSpPr>
        <p:grpSpPr>
          <a:xfrm>
            <a:off x="6661321" y="4241124"/>
            <a:ext cx="1740147" cy="545678"/>
            <a:chOff x="6160656" y="3516383"/>
            <a:chExt cx="1976472" cy="272394"/>
          </a:xfrm>
        </p:grpSpPr>
        <p:sp>
          <p:nvSpPr>
            <p:cNvPr id="38" name="Полилиния 37"/>
            <p:cNvSpPr/>
            <p:nvPr/>
          </p:nvSpPr>
          <p:spPr>
            <a:xfrm>
              <a:off x="6160656" y="3516383"/>
              <a:ext cx="1904466" cy="270526"/>
            </a:xfrm>
            <a:custGeom>
              <a:avLst/>
              <a:gdLst>
                <a:gd name="connsiteX0" fmla="*/ 0 w 1727200"/>
                <a:gd name="connsiteY0" fmla="*/ 0 h 738909"/>
                <a:gd name="connsiteX1" fmla="*/ 600363 w 1727200"/>
                <a:gd name="connsiteY1" fmla="*/ 738909 h 738909"/>
                <a:gd name="connsiteX2" fmla="*/ 1727200 w 1727200"/>
                <a:gd name="connsiteY2" fmla="*/ 738909 h 738909"/>
                <a:gd name="connsiteX3" fmla="*/ 1727200 w 1727200"/>
                <a:gd name="connsiteY3" fmla="*/ 461818 h 738909"/>
                <a:gd name="connsiteX4" fmla="*/ 600363 w 1727200"/>
                <a:gd name="connsiteY4" fmla="*/ 461818 h 738909"/>
                <a:gd name="connsiteX5" fmla="*/ 600363 w 1727200"/>
                <a:gd name="connsiteY5" fmla="*/ 618836 h 738909"/>
                <a:gd name="connsiteX6" fmla="*/ 0 w 1727200"/>
                <a:gd name="connsiteY6" fmla="*/ 0 h 738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27200" h="738909">
                  <a:moveTo>
                    <a:pt x="0" y="0"/>
                  </a:moveTo>
                  <a:lnTo>
                    <a:pt x="600363" y="738909"/>
                  </a:lnTo>
                  <a:lnTo>
                    <a:pt x="1727200" y="738909"/>
                  </a:lnTo>
                  <a:lnTo>
                    <a:pt x="1727200" y="461818"/>
                  </a:lnTo>
                  <a:lnTo>
                    <a:pt x="600363" y="461818"/>
                  </a:lnTo>
                  <a:lnTo>
                    <a:pt x="600363" y="6188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Объект 2"/>
            <p:cNvSpPr txBox="1">
              <a:spLocks/>
            </p:cNvSpPr>
            <p:nvPr/>
          </p:nvSpPr>
          <p:spPr>
            <a:xfrm>
              <a:off x="6763932" y="3689441"/>
              <a:ext cx="1373196" cy="99336"/>
            </a:xfrm>
            <a:prstGeom prst="rect">
              <a:avLst/>
            </a:prstGeom>
            <a:noFill/>
          </p:spPr>
          <p:txBody>
            <a:bodyPr vert="horz">
              <a:noAutofit/>
            </a:bodyPr>
            <a:lstStyle>
              <a:lvl1pPr marL="274320" indent="-27432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/>
                <a:buChar char=""/>
                <a:defRPr kumimoji="0"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40" indent="-27432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/>
                <a:buChar char=""/>
                <a:defRPr kumimoji="0" sz="2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822960" indent="-22860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SzPct val="75000"/>
                <a:buFont typeface="Wingdings 2"/>
                <a:buChar char="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97280" indent="-228600" algn="l" rtl="0" eaLnBrk="1" latinLnBrk="0" hangingPunct="1">
                <a:spcBef>
                  <a:spcPct val="20000"/>
                </a:spcBef>
                <a:buClr>
                  <a:schemeClr val="accent4"/>
                </a:buClr>
                <a:buSzPct val="70000"/>
                <a:buFont typeface="Wingdings"/>
                <a:buChar char=""/>
                <a:defRPr kumimoji="0"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371600" indent="-228600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FontTx/>
                <a:buChar char="•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645920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80000"/>
                <a:buFont typeface="Wingdings 2"/>
                <a:buChar char="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20240" indent="-182880" algn="l" rtl="0" eaLnBrk="1" latinLnBrk="0" hangingPunct="1">
                <a:spcBef>
                  <a:spcPct val="20000"/>
                </a:spcBef>
                <a:buClr>
                  <a:schemeClr val="accent1">
                    <a:shade val="75000"/>
                  </a:schemeClr>
                </a:buClr>
                <a:buSzPct val="90000"/>
                <a:buChar char="•"/>
                <a:defRPr kumimoji="0"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03120" indent="-182880" algn="l" rtl="0" eaLnBrk="1" latinLnBrk="0" hangingPunct="1">
                <a:spcBef>
                  <a:spcPct val="20000"/>
                </a:spcBef>
                <a:buClr>
                  <a:schemeClr val="accent4">
                    <a:shade val="75000"/>
                  </a:schemeClr>
                </a:buClr>
                <a:buChar char="•"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377440" indent="-182880" algn="l" rtl="0" eaLnBrk="1" latinLnBrk="0" hangingPunct="1">
                <a:spcBef>
                  <a:spcPct val="20000"/>
                </a:spcBef>
                <a:buClr>
                  <a:schemeClr val="accent2">
                    <a:shade val="75000"/>
                  </a:schemeClr>
                </a:buClr>
                <a:buSzPct val="90000"/>
                <a:buChar char="•"/>
                <a:defRPr kumimoji="0" sz="1400" kern="1200" cap="all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Wingdings 2"/>
                <a:buNone/>
              </a:pPr>
              <a:r>
                <a:rPr lang="ru-RU" sz="800" b="1" dirty="0" smtClean="0"/>
                <a:t>Спортивная зона</a:t>
              </a:r>
              <a:endParaRPr lang="ru-RU" sz="800" b="1" dirty="0"/>
            </a:p>
          </p:txBody>
        </p:sp>
      </p:grpSp>
      <p:sp>
        <p:nvSpPr>
          <p:cNvPr id="2" name="Текст 1"/>
          <p:cNvSpPr>
            <a:spLocks noGrp="1"/>
          </p:cNvSpPr>
          <p:nvPr>
            <p:ph type="body" idx="4294967295"/>
          </p:nvPr>
        </p:nvSpPr>
        <p:spPr>
          <a:xfrm>
            <a:off x="432272" y="1565176"/>
            <a:ext cx="3959849" cy="320824"/>
          </a:xfrm>
          <a:solidFill>
            <a:schemeClr val="bg2"/>
          </a:solidFill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sz="1800" b="1" u="sng" dirty="0" smtClean="0">
                <a:solidFill>
                  <a:schemeClr val="accent6">
                    <a:lumMod val="50000"/>
                  </a:schemeClr>
                </a:solidFill>
              </a:rPr>
              <a:t>существующее благоустройство</a:t>
            </a:r>
            <a:endParaRPr lang="ru-RU" sz="1800" b="1" u="sng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54" name="Группа 53"/>
          <p:cNvGrpSpPr/>
          <p:nvPr/>
        </p:nvGrpSpPr>
        <p:grpSpPr>
          <a:xfrm flipV="1">
            <a:off x="7269364" y="2874826"/>
            <a:ext cx="1417997" cy="623454"/>
            <a:chOff x="6160655" y="3074920"/>
            <a:chExt cx="1976473" cy="713859"/>
          </a:xfrm>
        </p:grpSpPr>
        <p:sp>
          <p:nvSpPr>
            <p:cNvPr id="55" name="Полилиния 54"/>
            <p:cNvSpPr/>
            <p:nvPr/>
          </p:nvSpPr>
          <p:spPr>
            <a:xfrm>
              <a:off x="6160655" y="3074920"/>
              <a:ext cx="1904466" cy="711989"/>
            </a:xfrm>
            <a:custGeom>
              <a:avLst/>
              <a:gdLst>
                <a:gd name="connsiteX0" fmla="*/ 0 w 1727200"/>
                <a:gd name="connsiteY0" fmla="*/ 0 h 738909"/>
                <a:gd name="connsiteX1" fmla="*/ 600363 w 1727200"/>
                <a:gd name="connsiteY1" fmla="*/ 738909 h 738909"/>
                <a:gd name="connsiteX2" fmla="*/ 1727200 w 1727200"/>
                <a:gd name="connsiteY2" fmla="*/ 738909 h 738909"/>
                <a:gd name="connsiteX3" fmla="*/ 1727200 w 1727200"/>
                <a:gd name="connsiteY3" fmla="*/ 461818 h 738909"/>
                <a:gd name="connsiteX4" fmla="*/ 600363 w 1727200"/>
                <a:gd name="connsiteY4" fmla="*/ 461818 h 738909"/>
                <a:gd name="connsiteX5" fmla="*/ 600363 w 1727200"/>
                <a:gd name="connsiteY5" fmla="*/ 618836 h 738909"/>
                <a:gd name="connsiteX6" fmla="*/ 0 w 1727200"/>
                <a:gd name="connsiteY6" fmla="*/ 0 h 738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27200" h="738909">
                  <a:moveTo>
                    <a:pt x="0" y="0"/>
                  </a:moveTo>
                  <a:lnTo>
                    <a:pt x="600363" y="738909"/>
                  </a:lnTo>
                  <a:lnTo>
                    <a:pt x="1727200" y="738909"/>
                  </a:lnTo>
                  <a:lnTo>
                    <a:pt x="1727200" y="461818"/>
                  </a:lnTo>
                  <a:lnTo>
                    <a:pt x="600363" y="461818"/>
                  </a:lnTo>
                  <a:lnTo>
                    <a:pt x="600363" y="6188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" name="Объект 2"/>
            <p:cNvSpPr txBox="1">
              <a:spLocks/>
            </p:cNvSpPr>
            <p:nvPr/>
          </p:nvSpPr>
          <p:spPr>
            <a:xfrm rot="10800000">
              <a:off x="6763932" y="3501008"/>
              <a:ext cx="1373196" cy="287771"/>
            </a:xfrm>
            <a:prstGeom prst="rect">
              <a:avLst/>
            </a:prstGeom>
            <a:noFill/>
          </p:spPr>
          <p:txBody>
            <a:bodyPr vert="horz">
              <a:noAutofit/>
            </a:bodyPr>
            <a:lstStyle>
              <a:lvl1pPr marL="274320" indent="-27432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/>
                <a:buChar char=""/>
                <a:defRPr kumimoji="0"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40" indent="-27432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/>
                <a:buChar char=""/>
                <a:defRPr kumimoji="0" sz="2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822960" indent="-22860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SzPct val="75000"/>
                <a:buFont typeface="Wingdings 2"/>
                <a:buChar char="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97280" indent="-228600" algn="l" rtl="0" eaLnBrk="1" latinLnBrk="0" hangingPunct="1">
                <a:spcBef>
                  <a:spcPct val="20000"/>
                </a:spcBef>
                <a:buClr>
                  <a:schemeClr val="accent4"/>
                </a:buClr>
                <a:buSzPct val="70000"/>
                <a:buFont typeface="Wingdings"/>
                <a:buChar char=""/>
                <a:defRPr kumimoji="0"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371600" indent="-228600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FontTx/>
                <a:buChar char="•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645920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80000"/>
                <a:buFont typeface="Wingdings 2"/>
                <a:buChar char="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20240" indent="-182880" algn="l" rtl="0" eaLnBrk="1" latinLnBrk="0" hangingPunct="1">
                <a:spcBef>
                  <a:spcPct val="20000"/>
                </a:spcBef>
                <a:buClr>
                  <a:schemeClr val="accent1">
                    <a:shade val="75000"/>
                  </a:schemeClr>
                </a:buClr>
                <a:buSzPct val="90000"/>
                <a:buChar char="•"/>
                <a:defRPr kumimoji="0"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03120" indent="-182880" algn="l" rtl="0" eaLnBrk="1" latinLnBrk="0" hangingPunct="1">
                <a:spcBef>
                  <a:spcPct val="20000"/>
                </a:spcBef>
                <a:buClr>
                  <a:schemeClr val="accent4">
                    <a:shade val="75000"/>
                  </a:schemeClr>
                </a:buClr>
                <a:buChar char="•"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377440" indent="-182880" algn="l" rtl="0" eaLnBrk="1" latinLnBrk="0" hangingPunct="1">
                <a:spcBef>
                  <a:spcPct val="20000"/>
                </a:spcBef>
                <a:buClr>
                  <a:schemeClr val="accent2">
                    <a:shade val="75000"/>
                  </a:schemeClr>
                </a:buClr>
                <a:buSzPct val="90000"/>
                <a:buChar char="•"/>
                <a:defRPr kumimoji="0" sz="1400" kern="1200" cap="all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Wingdings 2"/>
                <a:buNone/>
              </a:pPr>
              <a:r>
                <a:rPr lang="ru-RU" sz="800" b="1" dirty="0" smtClean="0"/>
                <a:t>Игровая зона</a:t>
              </a:r>
              <a:endParaRPr lang="ru-RU" sz="800" b="1" dirty="0"/>
            </a:p>
          </p:txBody>
        </p:sp>
      </p:grpSp>
      <p:grpSp>
        <p:nvGrpSpPr>
          <p:cNvPr id="57" name="Группа 56"/>
          <p:cNvGrpSpPr/>
          <p:nvPr/>
        </p:nvGrpSpPr>
        <p:grpSpPr>
          <a:xfrm>
            <a:off x="7545294" y="3524415"/>
            <a:ext cx="1311915" cy="455089"/>
            <a:chOff x="6160655" y="3074920"/>
            <a:chExt cx="1976473" cy="713859"/>
          </a:xfrm>
        </p:grpSpPr>
        <p:sp>
          <p:nvSpPr>
            <p:cNvPr id="58" name="Полилиния 57"/>
            <p:cNvSpPr/>
            <p:nvPr/>
          </p:nvSpPr>
          <p:spPr>
            <a:xfrm>
              <a:off x="6160655" y="3074920"/>
              <a:ext cx="1904466" cy="711989"/>
            </a:xfrm>
            <a:custGeom>
              <a:avLst/>
              <a:gdLst>
                <a:gd name="connsiteX0" fmla="*/ 0 w 1727200"/>
                <a:gd name="connsiteY0" fmla="*/ 0 h 738909"/>
                <a:gd name="connsiteX1" fmla="*/ 600363 w 1727200"/>
                <a:gd name="connsiteY1" fmla="*/ 738909 h 738909"/>
                <a:gd name="connsiteX2" fmla="*/ 1727200 w 1727200"/>
                <a:gd name="connsiteY2" fmla="*/ 738909 h 738909"/>
                <a:gd name="connsiteX3" fmla="*/ 1727200 w 1727200"/>
                <a:gd name="connsiteY3" fmla="*/ 461818 h 738909"/>
                <a:gd name="connsiteX4" fmla="*/ 600363 w 1727200"/>
                <a:gd name="connsiteY4" fmla="*/ 461818 h 738909"/>
                <a:gd name="connsiteX5" fmla="*/ 600363 w 1727200"/>
                <a:gd name="connsiteY5" fmla="*/ 618836 h 738909"/>
                <a:gd name="connsiteX6" fmla="*/ 0 w 1727200"/>
                <a:gd name="connsiteY6" fmla="*/ 0 h 738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27200" h="738909">
                  <a:moveTo>
                    <a:pt x="0" y="0"/>
                  </a:moveTo>
                  <a:lnTo>
                    <a:pt x="600363" y="738909"/>
                  </a:lnTo>
                  <a:lnTo>
                    <a:pt x="1727200" y="738909"/>
                  </a:lnTo>
                  <a:lnTo>
                    <a:pt x="1727200" y="461818"/>
                  </a:lnTo>
                  <a:lnTo>
                    <a:pt x="600363" y="461818"/>
                  </a:lnTo>
                  <a:lnTo>
                    <a:pt x="600363" y="6188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" name="Объект 2"/>
            <p:cNvSpPr txBox="1">
              <a:spLocks/>
            </p:cNvSpPr>
            <p:nvPr/>
          </p:nvSpPr>
          <p:spPr>
            <a:xfrm>
              <a:off x="6763932" y="3501008"/>
              <a:ext cx="1373196" cy="287771"/>
            </a:xfrm>
            <a:prstGeom prst="rect">
              <a:avLst/>
            </a:prstGeom>
            <a:noFill/>
          </p:spPr>
          <p:txBody>
            <a:bodyPr vert="horz">
              <a:noAutofit/>
            </a:bodyPr>
            <a:lstStyle>
              <a:lvl1pPr marL="274320" indent="-27432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/>
                <a:buChar char=""/>
                <a:defRPr kumimoji="0"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40" indent="-27432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/>
                <a:buChar char=""/>
                <a:defRPr kumimoji="0" sz="2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822960" indent="-22860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SzPct val="75000"/>
                <a:buFont typeface="Wingdings 2"/>
                <a:buChar char="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97280" indent="-228600" algn="l" rtl="0" eaLnBrk="1" latinLnBrk="0" hangingPunct="1">
                <a:spcBef>
                  <a:spcPct val="20000"/>
                </a:spcBef>
                <a:buClr>
                  <a:schemeClr val="accent4"/>
                </a:buClr>
                <a:buSzPct val="70000"/>
                <a:buFont typeface="Wingdings"/>
                <a:buChar char=""/>
                <a:defRPr kumimoji="0"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371600" indent="-228600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FontTx/>
                <a:buChar char="•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645920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80000"/>
                <a:buFont typeface="Wingdings 2"/>
                <a:buChar char="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20240" indent="-182880" algn="l" rtl="0" eaLnBrk="1" latinLnBrk="0" hangingPunct="1">
                <a:spcBef>
                  <a:spcPct val="20000"/>
                </a:spcBef>
                <a:buClr>
                  <a:schemeClr val="accent1">
                    <a:shade val="75000"/>
                  </a:schemeClr>
                </a:buClr>
                <a:buSzPct val="90000"/>
                <a:buChar char="•"/>
                <a:defRPr kumimoji="0"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03120" indent="-182880" algn="l" rtl="0" eaLnBrk="1" latinLnBrk="0" hangingPunct="1">
                <a:spcBef>
                  <a:spcPct val="20000"/>
                </a:spcBef>
                <a:buClr>
                  <a:schemeClr val="accent4">
                    <a:shade val="75000"/>
                  </a:schemeClr>
                </a:buClr>
                <a:buChar char="•"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377440" indent="-182880" algn="l" rtl="0" eaLnBrk="1" latinLnBrk="0" hangingPunct="1">
                <a:spcBef>
                  <a:spcPct val="20000"/>
                </a:spcBef>
                <a:buClr>
                  <a:schemeClr val="accent2">
                    <a:shade val="75000"/>
                  </a:schemeClr>
                </a:buClr>
                <a:buSzPct val="90000"/>
                <a:buChar char="•"/>
                <a:defRPr kumimoji="0" sz="1400" kern="1200" cap="all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Wingdings 2"/>
                <a:buNone/>
              </a:pPr>
              <a:r>
                <a:rPr lang="ru-RU" sz="800" b="1" dirty="0" smtClean="0"/>
                <a:t>Озеленение</a:t>
              </a:r>
              <a:endParaRPr lang="ru-RU" sz="800" b="1" dirty="0"/>
            </a:p>
          </p:txBody>
        </p:sp>
      </p:grpSp>
      <p:grpSp>
        <p:nvGrpSpPr>
          <p:cNvPr id="68" name="Группа 67"/>
          <p:cNvGrpSpPr/>
          <p:nvPr/>
        </p:nvGrpSpPr>
        <p:grpSpPr>
          <a:xfrm flipH="1">
            <a:off x="2115592" y="2276874"/>
            <a:ext cx="1485033" cy="1320413"/>
            <a:chOff x="4473905" y="980766"/>
            <a:chExt cx="2551737" cy="876725"/>
          </a:xfrm>
        </p:grpSpPr>
        <p:sp>
          <p:nvSpPr>
            <p:cNvPr id="69" name="Полилиния 68"/>
            <p:cNvSpPr/>
            <p:nvPr/>
          </p:nvSpPr>
          <p:spPr>
            <a:xfrm>
              <a:off x="4705674" y="984769"/>
              <a:ext cx="2319968" cy="872722"/>
            </a:xfrm>
            <a:custGeom>
              <a:avLst/>
              <a:gdLst>
                <a:gd name="connsiteX0" fmla="*/ 1325880 w 1973580"/>
                <a:gd name="connsiteY0" fmla="*/ 266700 h 845820"/>
                <a:gd name="connsiteX1" fmla="*/ 0 w 1973580"/>
                <a:gd name="connsiteY1" fmla="*/ 266700 h 845820"/>
                <a:gd name="connsiteX2" fmla="*/ 0 w 1973580"/>
                <a:gd name="connsiteY2" fmla="*/ 0 h 845820"/>
                <a:gd name="connsiteX3" fmla="*/ 1325880 w 1973580"/>
                <a:gd name="connsiteY3" fmla="*/ 0 h 845820"/>
                <a:gd name="connsiteX4" fmla="*/ 1325880 w 1973580"/>
                <a:gd name="connsiteY4" fmla="*/ 190500 h 845820"/>
                <a:gd name="connsiteX5" fmla="*/ 1973580 w 1973580"/>
                <a:gd name="connsiteY5" fmla="*/ 845820 h 845820"/>
                <a:gd name="connsiteX6" fmla="*/ 1325880 w 1973580"/>
                <a:gd name="connsiteY6" fmla="*/ 266700 h 845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73580" h="845820">
                  <a:moveTo>
                    <a:pt x="1325880" y="266700"/>
                  </a:moveTo>
                  <a:lnTo>
                    <a:pt x="0" y="266700"/>
                  </a:lnTo>
                  <a:lnTo>
                    <a:pt x="0" y="0"/>
                  </a:lnTo>
                  <a:lnTo>
                    <a:pt x="1325880" y="0"/>
                  </a:lnTo>
                  <a:lnTo>
                    <a:pt x="1325880" y="190500"/>
                  </a:lnTo>
                  <a:lnTo>
                    <a:pt x="1973580" y="845820"/>
                  </a:lnTo>
                  <a:lnTo>
                    <a:pt x="1325880" y="26670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0" name="Объект 2"/>
            <p:cNvSpPr txBox="1">
              <a:spLocks/>
            </p:cNvSpPr>
            <p:nvPr/>
          </p:nvSpPr>
          <p:spPr>
            <a:xfrm>
              <a:off x="4473905" y="980766"/>
              <a:ext cx="2032490" cy="376684"/>
            </a:xfrm>
            <a:prstGeom prst="rect">
              <a:avLst/>
            </a:prstGeom>
            <a:noFill/>
          </p:spPr>
          <p:txBody>
            <a:bodyPr vert="horz">
              <a:noAutofit/>
            </a:bodyPr>
            <a:lstStyle>
              <a:lvl1pPr marL="274320" indent="-27432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/>
                <a:buChar char=""/>
                <a:defRPr kumimoji="0"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40" indent="-27432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/>
                <a:buChar char=""/>
                <a:defRPr kumimoji="0" sz="2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822960" indent="-22860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SzPct val="75000"/>
                <a:buFont typeface="Wingdings 2"/>
                <a:buChar char="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97280" indent="-228600" algn="l" rtl="0" eaLnBrk="1" latinLnBrk="0" hangingPunct="1">
                <a:spcBef>
                  <a:spcPct val="20000"/>
                </a:spcBef>
                <a:buClr>
                  <a:schemeClr val="accent4"/>
                </a:buClr>
                <a:buSzPct val="70000"/>
                <a:buFont typeface="Wingdings"/>
                <a:buChar char=""/>
                <a:defRPr kumimoji="0"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371600" indent="-228600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FontTx/>
                <a:buChar char="•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645920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80000"/>
                <a:buFont typeface="Wingdings 2"/>
                <a:buChar char="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20240" indent="-182880" algn="l" rtl="0" eaLnBrk="1" latinLnBrk="0" hangingPunct="1">
                <a:spcBef>
                  <a:spcPct val="20000"/>
                </a:spcBef>
                <a:buClr>
                  <a:schemeClr val="accent1">
                    <a:shade val="75000"/>
                  </a:schemeClr>
                </a:buClr>
                <a:buSzPct val="90000"/>
                <a:buChar char="•"/>
                <a:defRPr kumimoji="0"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03120" indent="-182880" algn="l" rtl="0" eaLnBrk="1" latinLnBrk="0" hangingPunct="1">
                <a:spcBef>
                  <a:spcPct val="20000"/>
                </a:spcBef>
                <a:buClr>
                  <a:schemeClr val="accent4">
                    <a:shade val="75000"/>
                  </a:schemeClr>
                </a:buClr>
                <a:buChar char="•"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377440" indent="-182880" algn="l" rtl="0" eaLnBrk="1" latinLnBrk="0" hangingPunct="1">
                <a:spcBef>
                  <a:spcPct val="20000"/>
                </a:spcBef>
                <a:buClr>
                  <a:schemeClr val="accent2">
                    <a:shade val="75000"/>
                  </a:schemeClr>
                </a:buClr>
                <a:buSzPct val="90000"/>
                <a:buChar char="•"/>
                <a:defRPr kumimoji="0" sz="1400" kern="1200" cap="all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Wingdings 2"/>
                <a:buNone/>
              </a:pPr>
              <a:r>
                <a:rPr lang="ru-RU" sz="800" b="1" dirty="0" smtClean="0"/>
                <a:t>Проезды с покрытием   из щебня</a:t>
              </a:r>
              <a:endParaRPr lang="ru-RU" sz="800" b="1" dirty="0"/>
            </a:p>
          </p:txBody>
        </p:sp>
      </p:grpSp>
      <p:grpSp>
        <p:nvGrpSpPr>
          <p:cNvPr id="74" name="Группа 73"/>
          <p:cNvGrpSpPr/>
          <p:nvPr/>
        </p:nvGrpSpPr>
        <p:grpSpPr>
          <a:xfrm flipV="1">
            <a:off x="666063" y="2619119"/>
            <a:ext cx="1357427" cy="1168634"/>
            <a:chOff x="6160655" y="3074920"/>
            <a:chExt cx="1976470" cy="713859"/>
          </a:xfrm>
        </p:grpSpPr>
        <p:sp>
          <p:nvSpPr>
            <p:cNvPr id="75" name="Полилиния 74"/>
            <p:cNvSpPr/>
            <p:nvPr/>
          </p:nvSpPr>
          <p:spPr>
            <a:xfrm>
              <a:off x="6160655" y="3074920"/>
              <a:ext cx="1904466" cy="711989"/>
            </a:xfrm>
            <a:custGeom>
              <a:avLst/>
              <a:gdLst>
                <a:gd name="connsiteX0" fmla="*/ 0 w 1727200"/>
                <a:gd name="connsiteY0" fmla="*/ 0 h 738909"/>
                <a:gd name="connsiteX1" fmla="*/ 600363 w 1727200"/>
                <a:gd name="connsiteY1" fmla="*/ 738909 h 738909"/>
                <a:gd name="connsiteX2" fmla="*/ 1727200 w 1727200"/>
                <a:gd name="connsiteY2" fmla="*/ 738909 h 738909"/>
                <a:gd name="connsiteX3" fmla="*/ 1727200 w 1727200"/>
                <a:gd name="connsiteY3" fmla="*/ 461818 h 738909"/>
                <a:gd name="connsiteX4" fmla="*/ 600363 w 1727200"/>
                <a:gd name="connsiteY4" fmla="*/ 461818 h 738909"/>
                <a:gd name="connsiteX5" fmla="*/ 600363 w 1727200"/>
                <a:gd name="connsiteY5" fmla="*/ 618836 h 738909"/>
                <a:gd name="connsiteX6" fmla="*/ 0 w 1727200"/>
                <a:gd name="connsiteY6" fmla="*/ 0 h 738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27200" h="738909">
                  <a:moveTo>
                    <a:pt x="0" y="0"/>
                  </a:moveTo>
                  <a:lnTo>
                    <a:pt x="600363" y="738909"/>
                  </a:lnTo>
                  <a:lnTo>
                    <a:pt x="1727200" y="738909"/>
                  </a:lnTo>
                  <a:lnTo>
                    <a:pt x="1727200" y="461818"/>
                  </a:lnTo>
                  <a:lnTo>
                    <a:pt x="600363" y="461818"/>
                  </a:lnTo>
                  <a:lnTo>
                    <a:pt x="600363" y="6188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6" name="Объект 2"/>
            <p:cNvSpPr txBox="1">
              <a:spLocks/>
            </p:cNvSpPr>
            <p:nvPr/>
          </p:nvSpPr>
          <p:spPr>
            <a:xfrm rot="10800000">
              <a:off x="6763930" y="3501008"/>
              <a:ext cx="1373195" cy="287771"/>
            </a:xfrm>
            <a:prstGeom prst="rect">
              <a:avLst/>
            </a:prstGeom>
            <a:noFill/>
          </p:spPr>
          <p:txBody>
            <a:bodyPr vert="horz">
              <a:noAutofit/>
            </a:bodyPr>
            <a:lstStyle>
              <a:lvl1pPr marL="274320" indent="-27432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/>
                <a:buChar char=""/>
                <a:defRPr kumimoji="0"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40" indent="-27432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/>
                <a:buChar char=""/>
                <a:defRPr kumimoji="0" sz="2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822960" indent="-22860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SzPct val="75000"/>
                <a:buFont typeface="Wingdings 2"/>
                <a:buChar char="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97280" indent="-228600" algn="l" rtl="0" eaLnBrk="1" latinLnBrk="0" hangingPunct="1">
                <a:spcBef>
                  <a:spcPct val="20000"/>
                </a:spcBef>
                <a:buClr>
                  <a:schemeClr val="accent4"/>
                </a:buClr>
                <a:buSzPct val="70000"/>
                <a:buFont typeface="Wingdings"/>
                <a:buChar char=""/>
                <a:defRPr kumimoji="0"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371600" indent="-228600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FontTx/>
                <a:buChar char="•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645920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80000"/>
                <a:buFont typeface="Wingdings 2"/>
                <a:buChar char="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20240" indent="-182880" algn="l" rtl="0" eaLnBrk="1" latinLnBrk="0" hangingPunct="1">
                <a:spcBef>
                  <a:spcPct val="20000"/>
                </a:spcBef>
                <a:buClr>
                  <a:schemeClr val="accent1">
                    <a:shade val="75000"/>
                  </a:schemeClr>
                </a:buClr>
                <a:buSzPct val="90000"/>
                <a:buChar char="•"/>
                <a:defRPr kumimoji="0"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03120" indent="-182880" algn="l" rtl="0" eaLnBrk="1" latinLnBrk="0" hangingPunct="1">
                <a:spcBef>
                  <a:spcPct val="20000"/>
                </a:spcBef>
                <a:buClr>
                  <a:schemeClr val="accent4">
                    <a:shade val="75000"/>
                  </a:schemeClr>
                </a:buClr>
                <a:buChar char="•"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377440" indent="-182880" algn="l" rtl="0" eaLnBrk="1" latinLnBrk="0" hangingPunct="1">
                <a:spcBef>
                  <a:spcPct val="20000"/>
                </a:spcBef>
                <a:buClr>
                  <a:schemeClr val="accent2">
                    <a:shade val="75000"/>
                  </a:schemeClr>
                </a:buClr>
                <a:buSzPct val="90000"/>
                <a:buChar char="•"/>
                <a:defRPr kumimoji="0" sz="1400" kern="1200" cap="all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ru-RU" sz="800" b="1" dirty="0" smtClean="0"/>
                <a:t>Площадка для </a:t>
              </a:r>
            </a:p>
            <a:p>
              <a:pPr marL="0" indent="0" algn="ctr">
                <a:buNone/>
              </a:pPr>
              <a:r>
                <a:rPr lang="ru-RU" sz="800" b="1" dirty="0" smtClean="0"/>
                <a:t>сбора </a:t>
              </a:r>
              <a:r>
                <a:rPr lang="ru-RU" sz="800" b="1" dirty="0"/>
                <a:t>ТБО </a:t>
              </a:r>
            </a:p>
          </p:txBody>
        </p:sp>
      </p:grpSp>
      <p:grpSp>
        <p:nvGrpSpPr>
          <p:cNvPr id="44" name="Группа 43"/>
          <p:cNvGrpSpPr/>
          <p:nvPr/>
        </p:nvGrpSpPr>
        <p:grpSpPr>
          <a:xfrm flipH="1" flipV="1">
            <a:off x="5444190" y="3287455"/>
            <a:ext cx="1451134" cy="587817"/>
            <a:chOff x="6160655" y="3074920"/>
            <a:chExt cx="1976470" cy="713859"/>
          </a:xfrm>
        </p:grpSpPr>
        <p:sp>
          <p:nvSpPr>
            <p:cNvPr id="45" name="Полилиния 44"/>
            <p:cNvSpPr/>
            <p:nvPr/>
          </p:nvSpPr>
          <p:spPr>
            <a:xfrm>
              <a:off x="6160655" y="3074920"/>
              <a:ext cx="1904466" cy="711989"/>
            </a:xfrm>
            <a:custGeom>
              <a:avLst/>
              <a:gdLst>
                <a:gd name="connsiteX0" fmla="*/ 0 w 1727200"/>
                <a:gd name="connsiteY0" fmla="*/ 0 h 738909"/>
                <a:gd name="connsiteX1" fmla="*/ 600363 w 1727200"/>
                <a:gd name="connsiteY1" fmla="*/ 738909 h 738909"/>
                <a:gd name="connsiteX2" fmla="*/ 1727200 w 1727200"/>
                <a:gd name="connsiteY2" fmla="*/ 738909 h 738909"/>
                <a:gd name="connsiteX3" fmla="*/ 1727200 w 1727200"/>
                <a:gd name="connsiteY3" fmla="*/ 461818 h 738909"/>
                <a:gd name="connsiteX4" fmla="*/ 600363 w 1727200"/>
                <a:gd name="connsiteY4" fmla="*/ 461818 h 738909"/>
                <a:gd name="connsiteX5" fmla="*/ 600363 w 1727200"/>
                <a:gd name="connsiteY5" fmla="*/ 618836 h 738909"/>
                <a:gd name="connsiteX6" fmla="*/ 0 w 1727200"/>
                <a:gd name="connsiteY6" fmla="*/ 0 h 738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27200" h="738909">
                  <a:moveTo>
                    <a:pt x="0" y="0"/>
                  </a:moveTo>
                  <a:lnTo>
                    <a:pt x="600363" y="738909"/>
                  </a:lnTo>
                  <a:lnTo>
                    <a:pt x="1727200" y="738909"/>
                  </a:lnTo>
                  <a:lnTo>
                    <a:pt x="1727200" y="461818"/>
                  </a:lnTo>
                  <a:lnTo>
                    <a:pt x="600363" y="461818"/>
                  </a:lnTo>
                  <a:lnTo>
                    <a:pt x="600363" y="6188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" name="Объект 2"/>
            <p:cNvSpPr txBox="1">
              <a:spLocks/>
            </p:cNvSpPr>
            <p:nvPr/>
          </p:nvSpPr>
          <p:spPr>
            <a:xfrm rot="10800000">
              <a:off x="6763930" y="3501008"/>
              <a:ext cx="1373195" cy="287771"/>
            </a:xfrm>
            <a:prstGeom prst="rect">
              <a:avLst/>
            </a:prstGeom>
            <a:noFill/>
          </p:spPr>
          <p:txBody>
            <a:bodyPr vert="horz">
              <a:noAutofit/>
            </a:bodyPr>
            <a:lstStyle>
              <a:lvl1pPr marL="274320" indent="-27432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/>
                <a:buChar char=""/>
                <a:defRPr kumimoji="0"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40" indent="-27432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/>
                <a:buChar char=""/>
                <a:defRPr kumimoji="0" sz="2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822960" indent="-22860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SzPct val="75000"/>
                <a:buFont typeface="Wingdings 2"/>
                <a:buChar char="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97280" indent="-228600" algn="l" rtl="0" eaLnBrk="1" latinLnBrk="0" hangingPunct="1">
                <a:spcBef>
                  <a:spcPct val="20000"/>
                </a:spcBef>
                <a:buClr>
                  <a:schemeClr val="accent4"/>
                </a:buClr>
                <a:buSzPct val="70000"/>
                <a:buFont typeface="Wingdings"/>
                <a:buChar char=""/>
                <a:defRPr kumimoji="0"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371600" indent="-228600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FontTx/>
                <a:buChar char="•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645920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80000"/>
                <a:buFont typeface="Wingdings 2"/>
                <a:buChar char="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20240" indent="-182880" algn="l" rtl="0" eaLnBrk="1" latinLnBrk="0" hangingPunct="1">
                <a:spcBef>
                  <a:spcPct val="20000"/>
                </a:spcBef>
                <a:buClr>
                  <a:schemeClr val="accent1">
                    <a:shade val="75000"/>
                  </a:schemeClr>
                </a:buClr>
                <a:buSzPct val="90000"/>
                <a:buChar char="•"/>
                <a:defRPr kumimoji="0"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03120" indent="-182880" algn="l" rtl="0" eaLnBrk="1" latinLnBrk="0" hangingPunct="1">
                <a:spcBef>
                  <a:spcPct val="20000"/>
                </a:spcBef>
                <a:buClr>
                  <a:schemeClr val="accent4">
                    <a:shade val="75000"/>
                  </a:schemeClr>
                </a:buClr>
                <a:buChar char="•"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377440" indent="-182880" algn="l" rtl="0" eaLnBrk="1" latinLnBrk="0" hangingPunct="1">
                <a:spcBef>
                  <a:spcPct val="20000"/>
                </a:spcBef>
                <a:buClr>
                  <a:schemeClr val="accent2">
                    <a:shade val="75000"/>
                  </a:schemeClr>
                </a:buClr>
                <a:buSzPct val="90000"/>
                <a:buChar char="•"/>
                <a:defRPr kumimoji="0" sz="1400" kern="1200" cap="all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ru-RU" sz="800" b="1" dirty="0" smtClean="0"/>
                <a:t>Зона отдыха</a:t>
              </a:r>
              <a:endParaRPr lang="ru-RU" sz="800" b="1" dirty="0"/>
            </a:p>
          </p:txBody>
        </p:sp>
      </p:grpSp>
      <p:grpSp>
        <p:nvGrpSpPr>
          <p:cNvPr id="66" name="Группа 65"/>
          <p:cNvGrpSpPr/>
          <p:nvPr/>
        </p:nvGrpSpPr>
        <p:grpSpPr>
          <a:xfrm flipH="1" flipV="1">
            <a:off x="2153738" y="4509121"/>
            <a:ext cx="1734918" cy="1068753"/>
            <a:chOff x="4705674" y="984769"/>
            <a:chExt cx="2319968" cy="872722"/>
          </a:xfrm>
        </p:grpSpPr>
        <p:sp>
          <p:nvSpPr>
            <p:cNvPr id="71" name="Полилиния 70"/>
            <p:cNvSpPr/>
            <p:nvPr/>
          </p:nvSpPr>
          <p:spPr>
            <a:xfrm>
              <a:off x="4705674" y="984769"/>
              <a:ext cx="2319968" cy="872722"/>
            </a:xfrm>
            <a:custGeom>
              <a:avLst/>
              <a:gdLst>
                <a:gd name="connsiteX0" fmla="*/ 1325880 w 1973580"/>
                <a:gd name="connsiteY0" fmla="*/ 266700 h 845820"/>
                <a:gd name="connsiteX1" fmla="*/ 0 w 1973580"/>
                <a:gd name="connsiteY1" fmla="*/ 266700 h 845820"/>
                <a:gd name="connsiteX2" fmla="*/ 0 w 1973580"/>
                <a:gd name="connsiteY2" fmla="*/ 0 h 845820"/>
                <a:gd name="connsiteX3" fmla="*/ 1325880 w 1973580"/>
                <a:gd name="connsiteY3" fmla="*/ 0 h 845820"/>
                <a:gd name="connsiteX4" fmla="*/ 1325880 w 1973580"/>
                <a:gd name="connsiteY4" fmla="*/ 190500 h 845820"/>
                <a:gd name="connsiteX5" fmla="*/ 1973580 w 1973580"/>
                <a:gd name="connsiteY5" fmla="*/ 845820 h 845820"/>
                <a:gd name="connsiteX6" fmla="*/ 1325880 w 1973580"/>
                <a:gd name="connsiteY6" fmla="*/ 266700 h 845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73580" h="845820">
                  <a:moveTo>
                    <a:pt x="1325880" y="266700"/>
                  </a:moveTo>
                  <a:lnTo>
                    <a:pt x="0" y="266700"/>
                  </a:lnTo>
                  <a:lnTo>
                    <a:pt x="0" y="0"/>
                  </a:lnTo>
                  <a:lnTo>
                    <a:pt x="1325880" y="0"/>
                  </a:lnTo>
                  <a:lnTo>
                    <a:pt x="1325880" y="190500"/>
                  </a:lnTo>
                  <a:lnTo>
                    <a:pt x="1973580" y="845820"/>
                  </a:lnTo>
                  <a:lnTo>
                    <a:pt x="1325880" y="26670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2" name="Объект 2"/>
            <p:cNvSpPr txBox="1">
              <a:spLocks/>
            </p:cNvSpPr>
            <p:nvPr/>
          </p:nvSpPr>
          <p:spPr>
            <a:xfrm rot="10800000">
              <a:off x="4705676" y="1017087"/>
              <a:ext cx="1524701" cy="271370"/>
            </a:xfrm>
            <a:prstGeom prst="rect">
              <a:avLst/>
            </a:prstGeom>
            <a:noFill/>
          </p:spPr>
          <p:txBody>
            <a:bodyPr vert="horz">
              <a:noAutofit/>
            </a:bodyPr>
            <a:lstStyle>
              <a:lvl1pPr marL="274320" indent="-27432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/>
                <a:buChar char=""/>
                <a:defRPr kumimoji="0"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40" indent="-27432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/>
                <a:buChar char=""/>
                <a:defRPr kumimoji="0" sz="2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822960" indent="-22860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SzPct val="75000"/>
                <a:buFont typeface="Wingdings 2"/>
                <a:buChar char="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97280" indent="-228600" algn="l" rtl="0" eaLnBrk="1" latinLnBrk="0" hangingPunct="1">
                <a:spcBef>
                  <a:spcPct val="20000"/>
                </a:spcBef>
                <a:buClr>
                  <a:schemeClr val="accent4"/>
                </a:buClr>
                <a:buSzPct val="70000"/>
                <a:buFont typeface="Wingdings"/>
                <a:buChar char=""/>
                <a:defRPr kumimoji="0"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371600" indent="-228600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FontTx/>
                <a:buChar char="•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645920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80000"/>
                <a:buFont typeface="Wingdings 2"/>
                <a:buChar char="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20240" indent="-182880" algn="l" rtl="0" eaLnBrk="1" latinLnBrk="0" hangingPunct="1">
                <a:spcBef>
                  <a:spcPct val="20000"/>
                </a:spcBef>
                <a:buClr>
                  <a:schemeClr val="accent1">
                    <a:shade val="75000"/>
                  </a:schemeClr>
                </a:buClr>
                <a:buSzPct val="90000"/>
                <a:buChar char="•"/>
                <a:defRPr kumimoji="0"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03120" indent="-182880" algn="l" rtl="0" eaLnBrk="1" latinLnBrk="0" hangingPunct="1">
                <a:spcBef>
                  <a:spcPct val="20000"/>
                </a:spcBef>
                <a:buClr>
                  <a:schemeClr val="accent4">
                    <a:shade val="75000"/>
                  </a:schemeClr>
                </a:buClr>
                <a:buChar char="•"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377440" indent="-182880" algn="l" rtl="0" eaLnBrk="1" latinLnBrk="0" hangingPunct="1">
                <a:spcBef>
                  <a:spcPct val="20000"/>
                </a:spcBef>
                <a:buClr>
                  <a:schemeClr val="accent2">
                    <a:shade val="75000"/>
                  </a:schemeClr>
                </a:buClr>
                <a:buSzPct val="90000"/>
                <a:buChar char="•"/>
                <a:defRPr kumimoji="0" sz="1400" kern="1200" cap="all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Wingdings 2"/>
                <a:buNone/>
              </a:pPr>
              <a:r>
                <a:rPr lang="ru-RU" sz="800" b="1" dirty="0" smtClean="0"/>
                <a:t>Территория без благоустройства</a:t>
              </a:r>
              <a:endParaRPr lang="ru-RU" sz="800" b="1" dirty="0"/>
            </a:p>
          </p:txBody>
        </p:sp>
      </p:grpSp>
      <p:sp>
        <p:nvSpPr>
          <p:cNvPr id="73" name="Заголовок 1"/>
          <p:cNvSpPr txBox="1">
            <a:spLocks/>
          </p:cNvSpPr>
          <p:nvPr/>
        </p:nvSpPr>
        <p:spPr>
          <a:xfrm>
            <a:off x="6840984" y="6381327"/>
            <a:ext cx="2197164" cy="300267"/>
          </a:xfrm>
          <a:prstGeom prst="rect">
            <a:avLst/>
          </a:prstGeom>
        </p:spPr>
        <p:txBody>
          <a:bodyPr vert="horz" rtlCol="0" anchor="b" anchorCtr="0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100" b="1" dirty="0" smtClean="0">
                <a:solidFill>
                  <a:schemeClr val="bg1"/>
                </a:solidFill>
              </a:rPr>
              <a:t>ООО «АС «АРС – Проект»</a:t>
            </a:r>
            <a:endParaRPr lang="ru-RU" sz="11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392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371262" y="764705"/>
            <a:ext cx="8618955" cy="5405327"/>
            <a:chOff x="454276" y="836713"/>
            <a:chExt cx="8618955" cy="5405327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620"/>
            <a:stretch/>
          </p:blipFill>
          <p:spPr>
            <a:xfrm>
              <a:off x="454278" y="836713"/>
              <a:ext cx="4200467" cy="252028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922" b="8868"/>
            <a:stretch/>
          </p:blipFill>
          <p:spPr>
            <a:xfrm>
              <a:off x="4864132" y="836713"/>
              <a:ext cx="4209099" cy="252028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965" b="2615"/>
            <a:stretch/>
          </p:blipFill>
          <p:spPr>
            <a:xfrm>
              <a:off x="454276" y="3715786"/>
              <a:ext cx="4200467" cy="252152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65" b="10824"/>
            <a:stretch/>
          </p:blipFill>
          <p:spPr>
            <a:xfrm>
              <a:off x="4864132" y="3721760"/>
              <a:ext cx="4209099" cy="252028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9" name="Прямоугольник 8"/>
          <p:cNvSpPr/>
          <p:nvPr/>
        </p:nvSpPr>
        <p:spPr>
          <a:xfrm>
            <a:off x="144241" y="160586"/>
            <a:ext cx="9073009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аголовок 2"/>
          <p:cNvSpPr txBox="1">
            <a:spLocks/>
          </p:cNvSpPr>
          <p:nvPr/>
        </p:nvSpPr>
        <p:spPr>
          <a:xfrm>
            <a:off x="337219" y="136004"/>
            <a:ext cx="8736013" cy="379413"/>
          </a:xfrm>
          <a:prstGeom prst="rect">
            <a:avLst/>
          </a:prstGeom>
        </p:spPr>
        <p:txBody>
          <a:bodyPr vert="horz" anchor="b">
            <a:normAutofit lnSpcReduction="100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  <a:ea typeface="+mn-ea"/>
                <a:cs typeface="+mn-cs"/>
              </a:rPr>
              <a:t>3-</a:t>
            </a:r>
            <a:r>
              <a:rPr lang="en-US" sz="20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  <a:ea typeface="+mn-ea"/>
                <a:cs typeface="+mn-cs"/>
              </a:rPr>
              <a:t>D </a:t>
            </a:r>
            <a:r>
              <a:rPr lang="ru-RU" sz="20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  <a:ea typeface="+mn-ea"/>
                <a:cs typeface="+mn-cs"/>
              </a:rPr>
              <a:t>визуализация</a:t>
            </a:r>
            <a:endParaRPr lang="ru-RU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6840984" y="6381327"/>
            <a:ext cx="2197164" cy="300267"/>
          </a:xfrm>
          <a:prstGeom prst="rect">
            <a:avLst/>
          </a:prstGeom>
        </p:spPr>
        <p:txBody>
          <a:bodyPr vert="horz" rtlCol="0" anchor="b" anchorCtr="0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100" b="1" dirty="0" smtClean="0">
                <a:solidFill>
                  <a:schemeClr val="bg1"/>
                </a:solidFill>
              </a:rPr>
              <a:t>ООО «АС «АРС – Проект»</a:t>
            </a:r>
            <a:endParaRPr lang="ru-RU" sz="11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044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8139189"/>
              </p:ext>
            </p:extLst>
          </p:nvPr>
        </p:nvGraphicFramePr>
        <p:xfrm>
          <a:off x="216250" y="540660"/>
          <a:ext cx="8928990" cy="57964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04056"/>
                <a:gridCol w="1080120"/>
                <a:gridCol w="3384376"/>
                <a:gridCol w="792088"/>
                <a:gridCol w="864096"/>
                <a:gridCol w="1224136"/>
                <a:gridCol w="1080118"/>
              </a:tblGrid>
              <a:tr h="4400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№ </a:t>
                      </a:r>
                      <a:endParaRPr lang="ru-RU" sz="1100" dirty="0" smtClean="0">
                        <a:effectLst/>
                        <a:latin typeface="+mj-lt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+mj-lt"/>
                        </a:rPr>
                        <a:t>п</a:t>
                      </a:r>
                      <a:r>
                        <a:rPr lang="ru-RU" sz="1100" dirty="0">
                          <a:effectLst/>
                          <a:latin typeface="+mj-lt"/>
                        </a:rPr>
                        <a:t>. п.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3264" marR="332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3264" marR="332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Наименование работы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3264" marR="332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Ед. изм.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3264" marR="332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кол-во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3264" marR="332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</a:rPr>
                        <a:t>стоимость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(руб.)</a:t>
                      </a:r>
                      <a:endParaRPr lang="ru-RU" sz="11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3264" marR="332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срок исполнения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3264" marR="33264" marT="0" marB="0" anchor="ctr"/>
                </a:tc>
              </a:tr>
              <a:tr h="54496">
                <a:tc row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+mj-lt"/>
                        </a:rPr>
                        <a:t>1</a:t>
                      </a:r>
                      <a:endParaRPr lang="ru-RU" sz="105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3264" marR="33264" marT="0" marB="0" anchor="ctr"/>
                </a:tc>
                <a:tc row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+mj-lt"/>
                        </a:rPr>
                        <a:t>Покрытия</a:t>
                      </a:r>
                      <a:endParaRPr lang="ru-RU" sz="105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3264" marR="33264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+mj-lt"/>
                        </a:rPr>
                        <a:t>Тротуар из плитки прямоугольной</a:t>
                      </a:r>
                      <a:endParaRPr lang="ru-RU" sz="105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3264" marR="332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м2</a:t>
                      </a:r>
                      <a:endParaRPr lang="ru-RU" sz="105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3264" marR="332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662</a:t>
                      </a:r>
                      <a:endParaRPr lang="ru-RU" sz="105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3264" marR="332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+mj-lt"/>
                        </a:rPr>
                        <a:t>1 383 599,86</a:t>
                      </a:r>
                      <a:endParaRPr lang="ru-RU" sz="105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3264" marR="33264" marT="0" marB="0" anchor="ctr"/>
                </a:tc>
                <a:tc rowSpan="2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01.10.2017 г.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3264" marR="33264" marT="0" marB="0" anchor="ctr"/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+mj-lt"/>
                        </a:rPr>
                        <a:t>Поребрик</a:t>
                      </a:r>
                      <a:endParaRPr lang="ru-RU" sz="105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3264" marR="332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м.п.</a:t>
                      </a:r>
                      <a:endParaRPr lang="ru-RU" sz="105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3264" marR="332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260</a:t>
                      </a:r>
                      <a:endParaRPr lang="ru-RU" sz="105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3264" marR="332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+mj-lt"/>
                        </a:rPr>
                        <a:t>253 817,20</a:t>
                      </a:r>
                      <a:endParaRPr lang="ru-RU" sz="105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3264" marR="33264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+mj-lt"/>
                        </a:rPr>
                        <a:t>Прорезиненное </a:t>
                      </a:r>
                      <a:r>
                        <a:rPr lang="ru-RU" sz="1050" dirty="0">
                          <a:effectLst/>
                          <a:latin typeface="+mj-lt"/>
                        </a:rPr>
                        <a:t>покрытие для детских  площадок</a:t>
                      </a:r>
                      <a:endParaRPr lang="ru-RU" sz="105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3264" marR="332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м2</a:t>
                      </a:r>
                      <a:endParaRPr lang="ru-RU" sz="105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3264" marR="332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786</a:t>
                      </a:r>
                      <a:endParaRPr lang="ru-RU" sz="105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3264" marR="332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+mj-lt"/>
                        </a:rPr>
                        <a:t>1 414 800,00</a:t>
                      </a:r>
                      <a:endParaRPr lang="ru-RU" sz="105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3264" marR="33264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182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+mj-lt"/>
                        </a:rPr>
                        <a:t>Прорезиненное </a:t>
                      </a:r>
                      <a:r>
                        <a:rPr lang="ru-RU" sz="1050" dirty="0">
                          <a:effectLst/>
                          <a:latin typeface="+mj-lt"/>
                        </a:rPr>
                        <a:t>покрытие для спортивных площадок</a:t>
                      </a:r>
                      <a:endParaRPr lang="ru-RU" sz="105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3264" marR="332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м2</a:t>
                      </a:r>
                      <a:endParaRPr lang="ru-RU" sz="105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3264" marR="332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234</a:t>
                      </a:r>
                      <a:endParaRPr lang="ru-RU" sz="105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3264" marR="332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+mj-lt"/>
                        </a:rPr>
                        <a:t>421 200,00</a:t>
                      </a:r>
                      <a:endParaRPr lang="ru-RU" sz="105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3264" marR="33264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013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+mj-lt"/>
                        </a:rPr>
                        <a:t>Устройство щебеночного основания Н=15см</a:t>
                      </a:r>
                      <a:endParaRPr lang="ru-RU" sz="105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3264" marR="332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м2</a:t>
                      </a:r>
                      <a:endParaRPr lang="ru-RU" sz="105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3264" marR="332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132</a:t>
                      </a:r>
                      <a:endParaRPr lang="ru-RU" sz="105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3264" marR="332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+mj-lt"/>
                        </a:rPr>
                        <a:t>141 709,85</a:t>
                      </a:r>
                      <a:endParaRPr lang="ru-RU" sz="105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3264" marR="33264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+mj-lt"/>
                        </a:rPr>
                        <a:t>А/бетонное покрытие Н=12см</a:t>
                      </a:r>
                      <a:endParaRPr lang="ru-RU" sz="105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3264" marR="332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+mj-lt"/>
                        </a:rPr>
                        <a:t>м2</a:t>
                      </a:r>
                      <a:endParaRPr lang="ru-RU" sz="105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3264" marR="332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120</a:t>
                      </a:r>
                      <a:endParaRPr lang="ru-RU" sz="105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3264" marR="332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+mj-lt"/>
                        </a:rPr>
                        <a:t>278 318,40</a:t>
                      </a:r>
                      <a:endParaRPr lang="ru-RU" sz="105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3264" marR="33264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992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+mj-lt"/>
                        </a:rPr>
                        <a:t>Бордюр дорожный</a:t>
                      </a:r>
                      <a:endParaRPr lang="ru-RU" sz="105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3264" marR="332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err="1">
                          <a:effectLst/>
                          <a:latin typeface="+mj-lt"/>
                        </a:rPr>
                        <a:t>м.п</a:t>
                      </a:r>
                      <a:r>
                        <a:rPr lang="ru-RU" sz="1050" dirty="0">
                          <a:effectLst/>
                          <a:latin typeface="+mj-lt"/>
                        </a:rPr>
                        <a:t>.</a:t>
                      </a:r>
                      <a:endParaRPr lang="ru-RU" sz="105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3264" marR="332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65</a:t>
                      </a:r>
                      <a:endParaRPr lang="ru-RU" sz="105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3264" marR="332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+mj-lt"/>
                        </a:rPr>
                        <a:t>152 738,92</a:t>
                      </a:r>
                      <a:endParaRPr lang="ru-RU" sz="105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3264" marR="33264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502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+mj-lt"/>
                        </a:rPr>
                        <a:t>Площадка под ТБО из брусчатки</a:t>
                      </a:r>
                      <a:endParaRPr lang="ru-RU" sz="105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3264" marR="332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+mj-lt"/>
                        </a:rPr>
                        <a:t>м2</a:t>
                      </a:r>
                      <a:endParaRPr lang="ru-RU" sz="105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3264" marR="332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60</a:t>
                      </a:r>
                      <a:endParaRPr lang="ru-RU" sz="105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3264" marR="332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+mj-lt"/>
                        </a:rPr>
                        <a:t>125 401,80</a:t>
                      </a:r>
                      <a:endParaRPr lang="ru-RU" sz="105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3264" marR="33264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 rowSpan="9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2</a:t>
                      </a:r>
                      <a:endParaRPr lang="ru-RU" sz="105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3264" marR="33264" marT="0" marB="0" anchor="ctr"/>
                </a:tc>
                <a:tc rowSpan="9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Детская площадка + площадка для активного отдыха</a:t>
                      </a:r>
                      <a:endParaRPr lang="ru-RU" sz="105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3264" marR="33264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+mj-lt"/>
                        </a:rPr>
                        <a:t>Тренажеры уличные "КСИЛ"</a:t>
                      </a:r>
                      <a:endParaRPr lang="ru-RU" sz="105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3264" marR="332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шт.</a:t>
                      </a:r>
                      <a:endParaRPr lang="ru-RU" sz="105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3264" marR="332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10</a:t>
                      </a:r>
                      <a:endParaRPr lang="ru-RU" sz="105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3264" marR="332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+mj-lt"/>
                        </a:rPr>
                        <a:t>588 900,00</a:t>
                      </a:r>
                      <a:endParaRPr lang="ru-RU" sz="105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3264" marR="33264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72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+mj-lt"/>
                        </a:rPr>
                        <a:t>ДИК (5114)</a:t>
                      </a:r>
                      <a:endParaRPr lang="ru-RU" sz="105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3264" marR="332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шт.</a:t>
                      </a:r>
                      <a:endParaRPr lang="ru-RU" sz="105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3264" marR="332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+mj-lt"/>
                        </a:rPr>
                        <a:t>1</a:t>
                      </a:r>
                      <a:endParaRPr lang="ru-RU" sz="105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3264" marR="332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+mj-lt"/>
                        </a:rPr>
                        <a:t>203 060,00</a:t>
                      </a:r>
                      <a:endParaRPr lang="ru-RU" sz="105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3264" marR="33264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235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+mj-lt"/>
                        </a:rPr>
                        <a:t>ДИК (5304)</a:t>
                      </a:r>
                      <a:endParaRPr lang="ru-RU" sz="105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3264" marR="332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шт.</a:t>
                      </a:r>
                      <a:endParaRPr lang="ru-RU" sz="105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3264" marR="332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+mj-lt"/>
                        </a:rPr>
                        <a:t>2</a:t>
                      </a:r>
                      <a:endParaRPr lang="ru-RU" sz="105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3264" marR="332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+mj-lt"/>
                        </a:rPr>
                        <a:t>343 200,00</a:t>
                      </a:r>
                      <a:endParaRPr lang="ru-RU" sz="105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3264" marR="33264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Качели балансир (4104)</a:t>
                      </a:r>
                      <a:endParaRPr lang="ru-RU" sz="105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3264" marR="332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+mj-lt"/>
                        </a:rPr>
                        <a:t>шт.</a:t>
                      </a:r>
                      <a:endParaRPr lang="ru-RU" sz="105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3264" marR="332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2</a:t>
                      </a:r>
                      <a:endParaRPr lang="ru-RU" sz="105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3264" marR="332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+mj-lt"/>
                        </a:rPr>
                        <a:t>34 580,00</a:t>
                      </a:r>
                      <a:endParaRPr lang="ru-RU" sz="105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3264" marR="33264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457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+mj-lt"/>
                        </a:rPr>
                        <a:t>Качалка пружинная (4172)</a:t>
                      </a:r>
                      <a:endParaRPr lang="ru-RU" sz="105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3264" marR="332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+mj-lt"/>
                        </a:rPr>
                        <a:t>шт.</a:t>
                      </a:r>
                      <a:endParaRPr lang="ru-RU" sz="105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3264" marR="332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2</a:t>
                      </a:r>
                      <a:endParaRPr lang="ru-RU" sz="105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3264" marR="332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+mj-lt"/>
                        </a:rPr>
                        <a:t>57 200,00</a:t>
                      </a:r>
                      <a:endParaRPr lang="ru-RU" sz="105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3264" marR="33264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6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+mj-lt"/>
                        </a:rPr>
                        <a:t>Качели на дерев. стойках (4142)</a:t>
                      </a:r>
                      <a:endParaRPr lang="ru-RU" sz="105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3264" marR="332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+mj-lt"/>
                        </a:rPr>
                        <a:t>шт.</a:t>
                      </a:r>
                      <a:endParaRPr lang="ru-RU" sz="105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3264" marR="332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+mj-lt"/>
                        </a:rPr>
                        <a:t>3</a:t>
                      </a:r>
                      <a:endParaRPr lang="ru-RU" sz="105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3264" marR="332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+mj-lt"/>
                        </a:rPr>
                        <a:t>95 160,00</a:t>
                      </a:r>
                      <a:endParaRPr lang="ru-RU" sz="105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3264" marR="33264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+mj-lt"/>
                        </a:rPr>
                        <a:t>Подвеска качели с сиденьем резин (4968)</a:t>
                      </a:r>
                      <a:endParaRPr lang="ru-RU" sz="105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3264" marR="332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шт.</a:t>
                      </a:r>
                      <a:endParaRPr lang="ru-RU" sz="105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3264" marR="332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+mj-lt"/>
                        </a:rPr>
                        <a:t>6</a:t>
                      </a:r>
                      <a:endParaRPr lang="ru-RU" sz="105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3264" marR="332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+mj-lt"/>
                        </a:rPr>
                        <a:t>36 570,00</a:t>
                      </a:r>
                      <a:endParaRPr lang="ru-RU" sz="105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3264" marR="33264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19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+mj-lt"/>
                        </a:rPr>
                        <a:t>Песочница (4242)</a:t>
                      </a:r>
                      <a:endParaRPr lang="ru-RU" sz="105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3264" marR="332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шт.</a:t>
                      </a:r>
                      <a:endParaRPr lang="ru-RU" sz="105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3264" marR="332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+mj-lt"/>
                        </a:rPr>
                        <a:t>2</a:t>
                      </a:r>
                      <a:endParaRPr lang="ru-RU" sz="105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3264" marR="332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+mj-lt"/>
                        </a:rPr>
                        <a:t>11 914,00</a:t>
                      </a:r>
                      <a:endParaRPr lang="ru-RU" sz="105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3264" marR="33264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102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+mj-lt"/>
                        </a:rPr>
                        <a:t>Оборудование для </a:t>
                      </a:r>
                      <a:r>
                        <a:rPr lang="ru-RU" sz="1050" dirty="0" err="1">
                          <a:effectLst/>
                          <a:latin typeface="+mj-lt"/>
                        </a:rPr>
                        <a:t>Workout</a:t>
                      </a:r>
                      <a:r>
                        <a:rPr lang="ru-RU" sz="1050" dirty="0">
                          <a:effectLst/>
                          <a:latin typeface="+mj-lt"/>
                        </a:rPr>
                        <a:t> для взрослого населения (брусья, кольца, лестница) (6455)</a:t>
                      </a:r>
                      <a:endParaRPr lang="ru-RU" sz="105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3264" marR="332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шт.</a:t>
                      </a:r>
                      <a:endParaRPr lang="ru-RU" sz="105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3264" marR="332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1</a:t>
                      </a:r>
                      <a:endParaRPr lang="ru-RU" sz="105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3264" marR="332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+mj-lt"/>
                        </a:rPr>
                        <a:t>214 695,00</a:t>
                      </a:r>
                      <a:endParaRPr lang="ru-RU" sz="105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3264" marR="33264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4113">
                <a:tc row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3</a:t>
                      </a:r>
                      <a:endParaRPr lang="ru-RU" sz="105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3264" marR="33264" marT="0" marB="0" anchor="ctr"/>
                </a:tc>
                <a:tc row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Малые архитектурные формы</a:t>
                      </a:r>
                      <a:endParaRPr lang="ru-RU" sz="105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3264" marR="33264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+mj-lt"/>
                        </a:rPr>
                        <a:t>Скамейка</a:t>
                      </a:r>
                      <a:endParaRPr lang="ru-RU" sz="105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3264" marR="332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шт.</a:t>
                      </a:r>
                      <a:endParaRPr lang="ru-RU" sz="105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3264" marR="332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6</a:t>
                      </a:r>
                      <a:endParaRPr lang="ru-RU" sz="105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3264" marR="332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+mj-lt"/>
                        </a:rPr>
                        <a:t>69 000,00</a:t>
                      </a:r>
                      <a:endParaRPr lang="ru-RU" sz="105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3264" marR="33264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122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Урна</a:t>
                      </a:r>
                      <a:endParaRPr lang="ru-RU" sz="105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3264" marR="332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шт.</a:t>
                      </a:r>
                      <a:endParaRPr lang="ru-RU" sz="105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3264" marR="332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10</a:t>
                      </a:r>
                      <a:endParaRPr lang="ru-RU" sz="105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3264" marR="332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+mj-lt"/>
                        </a:rPr>
                        <a:t>51 750,00</a:t>
                      </a:r>
                      <a:endParaRPr lang="ru-RU" sz="105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3264" marR="33264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633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+mj-lt"/>
                        </a:rPr>
                        <a:t>Беседка теневая</a:t>
                      </a:r>
                      <a:endParaRPr lang="ru-RU" sz="105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3264" marR="332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шт.</a:t>
                      </a:r>
                      <a:endParaRPr lang="ru-RU" sz="105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3264" marR="332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1</a:t>
                      </a:r>
                      <a:endParaRPr lang="ru-RU" sz="105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3264" marR="332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+mj-lt"/>
                        </a:rPr>
                        <a:t>300 000,00</a:t>
                      </a:r>
                      <a:endParaRPr lang="ru-RU" sz="105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3264" marR="33264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43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err="1">
                          <a:effectLst/>
                          <a:latin typeface="+mj-lt"/>
                        </a:rPr>
                        <a:t>Брустер</a:t>
                      </a:r>
                      <a:r>
                        <a:rPr lang="ru-RU" sz="1050" dirty="0">
                          <a:effectLst/>
                          <a:latin typeface="+mj-lt"/>
                        </a:rPr>
                        <a:t> бетонный 0,4х0,5 м</a:t>
                      </a:r>
                      <a:endParaRPr lang="ru-RU" sz="105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3264" marR="332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м.п.</a:t>
                      </a:r>
                      <a:endParaRPr lang="ru-RU" sz="105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3264" marR="332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135</a:t>
                      </a:r>
                      <a:endParaRPr lang="ru-RU" sz="105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3264" marR="332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+mj-lt"/>
                        </a:rPr>
                        <a:t>540 000,00</a:t>
                      </a:r>
                      <a:endParaRPr lang="ru-RU" sz="105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3264" marR="33264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855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+mj-lt"/>
                        </a:rPr>
                        <a:t>Фонарь освещения парковый h=4,0м</a:t>
                      </a:r>
                      <a:endParaRPr lang="ru-RU" sz="105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3264" marR="332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шт.</a:t>
                      </a:r>
                      <a:endParaRPr lang="ru-RU" sz="105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3264" marR="332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23</a:t>
                      </a:r>
                      <a:endParaRPr lang="ru-RU" sz="105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3264" marR="332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+mj-lt"/>
                        </a:rPr>
                        <a:t>1 190 250,00</a:t>
                      </a:r>
                      <a:endParaRPr lang="ru-RU" sz="105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3264" marR="33264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365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+mj-lt"/>
                        </a:rPr>
                        <a:t>Стойка хозяйственная</a:t>
                      </a:r>
                      <a:endParaRPr lang="ru-RU" sz="105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3264" marR="332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шт.</a:t>
                      </a:r>
                      <a:endParaRPr lang="ru-RU" sz="105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3264" marR="332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2</a:t>
                      </a:r>
                      <a:endParaRPr lang="ru-RU" sz="105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3264" marR="332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+mj-lt"/>
                        </a:rPr>
                        <a:t>18 000,00</a:t>
                      </a:r>
                      <a:endParaRPr lang="ru-RU" sz="105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3264" marR="33264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76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+mj-lt"/>
                        </a:rPr>
                        <a:t>Декоративный элемент "Дерево"</a:t>
                      </a:r>
                      <a:endParaRPr lang="ru-RU" sz="105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3264" marR="332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шт.</a:t>
                      </a:r>
                      <a:endParaRPr lang="ru-RU" sz="105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3264" marR="332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1</a:t>
                      </a:r>
                      <a:endParaRPr lang="ru-RU" sz="105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3264" marR="332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+mj-lt"/>
                        </a:rPr>
                        <a:t>130 000,00</a:t>
                      </a:r>
                      <a:endParaRPr lang="ru-RU" sz="105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3264" marR="33264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5879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4</a:t>
                      </a:r>
                      <a:endParaRPr lang="ru-RU" sz="105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3264" marR="33264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Спортивная площадка</a:t>
                      </a:r>
                      <a:endParaRPr lang="ru-RU" sz="105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3264" marR="33264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+mj-lt"/>
                        </a:rPr>
                        <a:t>Ограждение стальное сетчатое </a:t>
                      </a:r>
                      <a:r>
                        <a:rPr lang="ru-RU" sz="1050" dirty="0" err="1">
                          <a:effectLst/>
                          <a:latin typeface="+mj-lt"/>
                        </a:rPr>
                        <a:t>Dfence</a:t>
                      </a:r>
                      <a:r>
                        <a:rPr lang="ru-RU" sz="1050" dirty="0">
                          <a:effectLst/>
                          <a:latin typeface="+mj-lt"/>
                        </a:rPr>
                        <a:t> h=4,0м</a:t>
                      </a:r>
                      <a:endParaRPr lang="ru-RU" sz="105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3264" marR="332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м.п.</a:t>
                      </a:r>
                      <a:endParaRPr lang="ru-RU" sz="105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3264" marR="332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63</a:t>
                      </a:r>
                      <a:endParaRPr lang="ru-RU" sz="105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3264" marR="332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+mj-lt"/>
                        </a:rPr>
                        <a:t>380 000,00</a:t>
                      </a:r>
                      <a:endParaRPr lang="ru-RU" sz="105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3264" marR="33264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098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+mj-lt"/>
                        </a:rPr>
                        <a:t>Баскетбольная стойка</a:t>
                      </a:r>
                      <a:endParaRPr lang="ru-RU" sz="105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3264" marR="332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шт.</a:t>
                      </a:r>
                      <a:endParaRPr lang="ru-RU" sz="105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3264" marR="332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2</a:t>
                      </a:r>
                      <a:endParaRPr lang="ru-RU" sz="105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3264" marR="332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+mj-lt"/>
                        </a:rPr>
                        <a:t>38 480,00</a:t>
                      </a:r>
                      <a:endParaRPr lang="ru-RU" sz="105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3264" marR="33264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70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5</a:t>
                      </a:r>
                      <a:endParaRPr lang="ru-RU" sz="105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3264" marR="332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Инженерная подготовка</a:t>
                      </a:r>
                      <a:endParaRPr lang="ru-RU" sz="105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3264" marR="33264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+mj-lt"/>
                        </a:rPr>
                        <a:t>Устройство ливневой канализации</a:t>
                      </a:r>
                      <a:endParaRPr lang="ru-RU" sz="105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3264" marR="332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м.п.</a:t>
                      </a:r>
                      <a:endParaRPr lang="ru-RU" sz="105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3264" marR="332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+mj-lt"/>
                        </a:rPr>
                        <a:t>318</a:t>
                      </a:r>
                      <a:endParaRPr lang="ru-RU" sz="105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3264" marR="332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+mj-lt"/>
                        </a:rPr>
                        <a:t>2 996 015,00</a:t>
                      </a:r>
                      <a:endParaRPr lang="ru-RU" sz="105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3264" marR="33264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74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>
                        <a:effectLst/>
                        <a:latin typeface="+mj-lt"/>
                        <a:cs typeface="Times New Roman"/>
                      </a:endParaRPr>
                    </a:p>
                  </a:txBody>
                  <a:tcPr marL="33264" marR="3326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>
                        <a:effectLst/>
                        <a:latin typeface="+mj-lt"/>
                        <a:cs typeface="Times New Roman"/>
                      </a:endParaRPr>
                    </a:p>
                  </a:txBody>
                  <a:tcPr marL="33264" marR="33264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+mj-lt"/>
                        </a:rPr>
                        <a:t>ИТОГО:</a:t>
                      </a:r>
                      <a:endParaRPr lang="ru-RU" sz="11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3264" marR="332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1100" b="1" dirty="0">
                        <a:effectLst/>
                        <a:latin typeface="+mj-lt"/>
                        <a:cs typeface="Times New Roman"/>
                      </a:endParaRPr>
                    </a:p>
                  </a:txBody>
                  <a:tcPr marL="33264" marR="3326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b="1" dirty="0">
                        <a:effectLst/>
                        <a:latin typeface="+mj-lt"/>
                        <a:cs typeface="Times New Roman"/>
                      </a:endParaRPr>
                    </a:p>
                  </a:txBody>
                  <a:tcPr marL="33264" marR="332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+mj-lt"/>
                        </a:rPr>
                        <a:t>11 470 360,03</a:t>
                      </a:r>
                      <a:endParaRPr lang="ru-RU" sz="11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3264" marR="33264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144241" y="160586"/>
            <a:ext cx="9073009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835379" y="140550"/>
            <a:ext cx="569073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Стоимость и перечень работ</a:t>
            </a:r>
            <a:endParaRPr lang="ru-RU" sz="20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85376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79" r="3905" b="6261"/>
          <a:stretch/>
        </p:blipFill>
        <p:spPr>
          <a:xfrm>
            <a:off x="1076028" y="2780928"/>
            <a:ext cx="7200800" cy="3543301"/>
          </a:xfrm>
          <a:prstGeom prst="rect">
            <a:avLst/>
          </a:prstGeom>
          <a:effectLst>
            <a:glow>
              <a:schemeClr val="accent1">
                <a:alpha val="46000"/>
              </a:schemeClr>
            </a:glow>
            <a:softEdge rad="508000"/>
          </a:effectLst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702115" y="908720"/>
            <a:ext cx="7957266" cy="1224880"/>
          </a:xfrm>
        </p:spPr>
        <p:txBody>
          <a:bodyPr>
            <a:noAutofit/>
          </a:bodyPr>
          <a:lstStyle/>
          <a:p>
            <a:r>
              <a:rPr lang="ru-RU" sz="2600" b="1" dirty="0" smtClean="0"/>
              <a:t>Благоустройство дворовой территории </a:t>
            </a:r>
            <a:r>
              <a:rPr lang="ru-RU" sz="2600" b="1" dirty="0"/>
              <a:t>многоквартирных жилых домов </a:t>
            </a:r>
            <a:r>
              <a:rPr lang="ru-RU" sz="2600" b="1" dirty="0" smtClean="0"/>
              <a:t/>
            </a:r>
            <a:br>
              <a:rPr lang="ru-RU" sz="2600" b="1" dirty="0" smtClean="0"/>
            </a:br>
            <a:r>
              <a:rPr lang="ru-RU" sz="2600" b="1" dirty="0" smtClean="0"/>
              <a:t>№№ </a:t>
            </a:r>
            <a:r>
              <a:rPr lang="ru-RU" sz="2600" b="1" dirty="0"/>
              <a:t>2, 3, 5 в </a:t>
            </a:r>
            <a:r>
              <a:rPr lang="ru-RU" sz="2600" b="1" dirty="0" err="1"/>
              <a:t>мкр</a:t>
            </a:r>
            <a:r>
              <a:rPr lang="ru-RU" sz="2600" b="1" dirty="0"/>
              <a:t>. </a:t>
            </a:r>
            <a:r>
              <a:rPr lang="ru-RU" sz="2600" b="1" dirty="0" smtClean="0"/>
              <a:t>3  п</a:t>
            </a:r>
            <a:r>
              <a:rPr lang="ru-RU" sz="2600" b="1" dirty="0"/>
              <a:t>. </a:t>
            </a:r>
            <a:r>
              <a:rPr lang="ru-RU" sz="2600" b="1" dirty="0" err="1" smtClean="0"/>
              <a:t>Верхнеказымский</a:t>
            </a:r>
            <a:endParaRPr lang="ru-RU" sz="26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44241" y="160586"/>
            <a:ext cx="9073009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840984" y="6381327"/>
            <a:ext cx="2197164" cy="300267"/>
          </a:xfrm>
          <a:prstGeom prst="rect">
            <a:avLst/>
          </a:prstGeom>
        </p:spPr>
        <p:txBody>
          <a:bodyPr vert="horz" rtlCol="0" anchor="b" anchorCtr="0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100" b="1" dirty="0" smtClean="0">
                <a:solidFill>
                  <a:schemeClr val="bg1"/>
                </a:solidFill>
              </a:rPr>
              <a:t>ООО «АС «АРС – Проект»</a:t>
            </a:r>
            <a:endParaRPr lang="ru-RU" sz="11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667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0" r="1125" b="7660"/>
          <a:stretch/>
        </p:blipFill>
        <p:spPr>
          <a:xfrm>
            <a:off x="312268" y="1772816"/>
            <a:ext cx="4205732" cy="44817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5" r="5092"/>
          <a:stretch/>
        </p:blipFill>
        <p:spPr>
          <a:xfrm>
            <a:off x="312048" y="1772816"/>
            <a:ext cx="4205951" cy="44817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896769" y="1772816"/>
            <a:ext cx="4134659" cy="3240360"/>
          </a:xfrm>
        </p:spPr>
        <p:txBody>
          <a:bodyPr>
            <a:noAutofit/>
          </a:bodyPr>
          <a:lstStyle/>
          <a:p>
            <a:pPr marL="0" indent="360363" algn="just">
              <a:lnSpc>
                <a:spcPct val="110000"/>
              </a:lnSpc>
              <a:buNone/>
            </a:pPr>
            <a:r>
              <a:rPr lang="ru-RU" sz="1700" dirty="0"/>
              <a:t>Проектируемая </a:t>
            </a:r>
            <a:r>
              <a:rPr lang="ru-RU" sz="1700" dirty="0" smtClean="0"/>
              <a:t>территория двора многоквартирных жилых домов            в </a:t>
            </a:r>
            <a:r>
              <a:rPr lang="ru-RU" sz="1700" dirty="0" err="1" smtClean="0"/>
              <a:t>мкр</a:t>
            </a:r>
            <a:r>
              <a:rPr lang="ru-RU" sz="1700" dirty="0" smtClean="0"/>
              <a:t>. 3 расположена </a:t>
            </a:r>
            <a:r>
              <a:rPr lang="ru-RU" sz="1700" dirty="0"/>
              <a:t>в </a:t>
            </a:r>
            <a:r>
              <a:rPr lang="ru-RU" sz="1700" dirty="0" smtClean="0"/>
              <a:t>центральной части поселка </a:t>
            </a:r>
            <a:r>
              <a:rPr lang="ru-RU" sz="1700" dirty="0" err="1" smtClean="0"/>
              <a:t>Верхнеказымский</a:t>
            </a:r>
            <a:r>
              <a:rPr lang="ru-RU" sz="1700" dirty="0" smtClean="0"/>
              <a:t>. </a:t>
            </a:r>
          </a:p>
          <a:p>
            <a:pPr marL="0" indent="360363" algn="just">
              <a:lnSpc>
                <a:spcPct val="110000"/>
              </a:lnSpc>
              <a:buNone/>
            </a:pPr>
            <a:r>
              <a:rPr lang="ru-RU" sz="1700" dirty="0" smtClean="0"/>
              <a:t>Площадь </a:t>
            </a:r>
            <a:r>
              <a:rPr lang="ru-RU" sz="1700" dirty="0"/>
              <a:t>территории в границах благоустройства составляет </a:t>
            </a:r>
            <a:r>
              <a:rPr lang="ru-RU" sz="1700" dirty="0" smtClean="0"/>
              <a:t>                 12 760 </a:t>
            </a:r>
            <a:r>
              <a:rPr lang="ru-RU" sz="1700" dirty="0" err="1" smtClean="0"/>
              <a:t>кв.м</a:t>
            </a:r>
            <a:r>
              <a:rPr lang="ru-RU" sz="1700" dirty="0" smtClean="0"/>
              <a:t>. </a:t>
            </a:r>
          </a:p>
        </p:txBody>
      </p:sp>
      <p:sp>
        <p:nvSpPr>
          <p:cNvPr id="12" name="Заголовок 2"/>
          <p:cNvSpPr txBox="1">
            <a:spLocks/>
          </p:cNvSpPr>
          <p:nvPr/>
        </p:nvSpPr>
        <p:spPr>
          <a:xfrm>
            <a:off x="312050" y="330734"/>
            <a:ext cx="8737389" cy="758952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err="1" smtClean="0"/>
              <a:t>Предпроектный</a:t>
            </a:r>
            <a:r>
              <a:rPr lang="ru-RU" sz="2400" b="1" dirty="0" smtClean="0"/>
              <a:t> анализ территории</a:t>
            </a:r>
            <a:endParaRPr lang="ru-RU" sz="24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44241" y="160586"/>
            <a:ext cx="9073009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840984" y="6381327"/>
            <a:ext cx="2197164" cy="300267"/>
          </a:xfrm>
          <a:prstGeom prst="rect">
            <a:avLst/>
          </a:prstGeom>
        </p:spPr>
        <p:txBody>
          <a:bodyPr vert="horz" rtlCol="0" anchor="b" anchorCtr="0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100" b="1" dirty="0" smtClean="0">
                <a:solidFill>
                  <a:schemeClr val="bg1"/>
                </a:solidFill>
              </a:rPr>
              <a:t>ООО «АС «АРС – Проект»</a:t>
            </a:r>
            <a:endParaRPr lang="ru-RU" sz="11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335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Объект 66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594" r="-270" b="1982"/>
          <a:stretch/>
        </p:blipFill>
        <p:spPr>
          <a:xfrm>
            <a:off x="628252" y="1635061"/>
            <a:ext cx="8104986" cy="47633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0" name="Текст 1"/>
          <p:cNvSpPr txBox="1">
            <a:spLocks/>
          </p:cNvSpPr>
          <p:nvPr/>
        </p:nvSpPr>
        <p:spPr>
          <a:xfrm>
            <a:off x="5092749" y="1635060"/>
            <a:ext cx="3240359" cy="320824"/>
          </a:xfrm>
          <a:prstGeom prst="rect">
            <a:avLst/>
          </a:prstGeom>
          <a:solidFill>
            <a:schemeClr val="bg1"/>
          </a:solidFill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ru-RU" sz="1500" b="1" u="sng" dirty="0">
                <a:solidFill>
                  <a:schemeClr val="accent6">
                    <a:lumMod val="50000"/>
                  </a:schemeClr>
                </a:solidFill>
              </a:rPr>
              <a:t>п</a:t>
            </a:r>
            <a:r>
              <a:rPr lang="ru-RU" sz="1500" b="1" u="sng" dirty="0" smtClean="0">
                <a:solidFill>
                  <a:schemeClr val="accent6">
                    <a:lumMod val="50000"/>
                  </a:schemeClr>
                </a:solidFill>
              </a:rPr>
              <a:t>роектное решение</a:t>
            </a:r>
            <a:endParaRPr lang="ru-RU" sz="1500" b="1" u="sng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Заголовок 2"/>
          <p:cNvSpPr>
            <a:spLocks noGrp="1"/>
          </p:cNvSpPr>
          <p:nvPr>
            <p:ph type="title"/>
          </p:nvPr>
        </p:nvSpPr>
        <p:spPr>
          <a:xfrm>
            <a:off x="312050" y="314570"/>
            <a:ext cx="8737389" cy="758952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Концепция. Проектные решения.</a:t>
            </a:r>
            <a:endParaRPr lang="ru-RU" sz="24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44241" y="160586"/>
            <a:ext cx="9073009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Текст 1"/>
          <p:cNvSpPr>
            <a:spLocks noGrp="1"/>
          </p:cNvSpPr>
          <p:nvPr>
            <p:ph type="body" idx="4294967295"/>
          </p:nvPr>
        </p:nvSpPr>
        <p:spPr>
          <a:xfrm>
            <a:off x="700259" y="1636672"/>
            <a:ext cx="3815834" cy="320824"/>
          </a:xfrm>
          <a:solidFill>
            <a:schemeClr val="bg1"/>
          </a:solidFill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ru-RU" sz="1800" b="1" u="sng" dirty="0" smtClean="0">
                <a:solidFill>
                  <a:schemeClr val="accent6">
                    <a:lumMod val="50000"/>
                  </a:schemeClr>
                </a:solidFill>
              </a:rPr>
              <a:t>существующее благоустройство</a:t>
            </a:r>
            <a:endParaRPr lang="ru-RU" sz="1800" b="1" u="sng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1" name="Заголовок 1"/>
          <p:cNvSpPr txBox="1">
            <a:spLocks/>
          </p:cNvSpPr>
          <p:nvPr/>
        </p:nvSpPr>
        <p:spPr>
          <a:xfrm>
            <a:off x="6840984" y="6381327"/>
            <a:ext cx="2197164" cy="300267"/>
          </a:xfrm>
          <a:prstGeom prst="rect">
            <a:avLst/>
          </a:prstGeom>
        </p:spPr>
        <p:txBody>
          <a:bodyPr vert="horz" rtlCol="0" anchor="b" anchorCtr="0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100" b="1" dirty="0" smtClean="0">
                <a:solidFill>
                  <a:schemeClr val="bg1"/>
                </a:solidFill>
              </a:rPr>
              <a:t>ООО «АС «АРС – Проект»</a:t>
            </a:r>
            <a:endParaRPr lang="ru-RU" sz="11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213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7"/>
          <a:stretch/>
        </p:blipFill>
        <p:spPr>
          <a:xfrm>
            <a:off x="3484188" y="644448"/>
            <a:ext cx="5229005" cy="5599845"/>
          </a:xfrm>
        </p:spPr>
      </p:pic>
      <p:sp>
        <p:nvSpPr>
          <p:cNvPr id="34" name="Заголовок 33"/>
          <p:cNvSpPr>
            <a:spLocks noGrp="1"/>
          </p:cNvSpPr>
          <p:nvPr>
            <p:ph type="title"/>
          </p:nvPr>
        </p:nvSpPr>
        <p:spPr>
          <a:xfrm>
            <a:off x="432274" y="792539"/>
            <a:ext cx="2418384" cy="990600"/>
          </a:xfrm>
        </p:spPr>
        <p:txBody>
          <a:bodyPr/>
          <a:lstStyle/>
          <a:p>
            <a:pPr algn="ctr"/>
            <a:r>
              <a:rPr lang="ru-RU" sz="1800" dirty="0"/>
              <a:t>Концепция. </a:t>
            </a:r>
            <a:r>
              <a:rPr lang="ru-RU" sz="1800" dirty="0" smtClean="0"/>
              <a:t>Функциональная схема.</a:t>
            </a:r>
            <a:endParaRPr lang="ru-RU" sz="1800" dirty="0"/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390065" y="1857492"/>
            <a:ext cx="2418384" cy="4379821"/>
          </a:xfr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</a:pPr>
            <a:r>
              <a:rPr lang="ru-RU" dirty="0" smtClean="0"/>
              <a:t>Проектом благоустройства дворовой территории выделено 3 зоны:</a:t>
            </a:r>
          </a:p>
          <a:p>
            <a:pPr marL="285750" indent="-285750">
              <a:spcBef>
                <a:spcPts val="0"/>
              </a:spcBef>
              <a:buClr>
                <a:schemeClr val="tx1"/>
              </a:buClr>
              <a:buFont typeface="Wingdings" pitchFamily="2" charset="2"/>
              <a:buChar char="q"/>
            </a:pPr>
            <a:r>
              <a:rPr lang="ru-RU" dirty="0" smtClean="0"/>
              <a:t>Зона отдыха</a:t>
            </a:r>
          </a:p>
          <a:p>
            <a:pPr marL="285750" indent="-285750">
              <a:spcBef>
                <a:spcPts val="0"/>
              </a:spcBef>
              <a:buClr>
                <a:schemeClr val="tx1"/>
              </a:buClr>
              <a:buFont typeface="Wingdings" pitchFamily="2" charset="2"/>
              <a:buChar char="q"/>
            </a:pPr>
            <a:r>
              <a:rPr lang="ru-RU" dirty="0" smtClean="0"/>
              <a:t>Игровая зона</a:t>
            </a:r>
          </a:p>
          <a:p>
            <a:pPr marL="285750" indent="-285750">
              <a:spcBef>
                <a:spcPts val="0"/>
              </a:spcBef>
              <a:buClr>
                <a:schemeClr val="tx1"/>
              </a:buClr>
              <a:buFont typeface="Wingdings" pitchFamily="2" charset="2"/>
              <a:buChar char="q"/>
            </a:pPr>
            <a:r>
              <a:rPr lang="ru-RU" dirty="0" smtClean="0"/>
              <a:t>Спортивная зона</a:t>
            </a:r>
          </a:p>
          <a:p>
            <a:pPr>
              <a:spcBef>
                <a:spcPts val="0"/>
              </a:spcBef>
              <a:buClr>
                <a:schemeClr val="tx1"/>
              </a:buClr>
            </a:pPr>
            <a:endParaRPr lang="ru-RU" dirty="0" smtClean="0"/>
          </a:p>
          <a:p>
            <a:pPr>
              <a:spcBef>
                <a:spcPts val="0"/>
              </a:spcBef>
              <a:buClr>
                <a:schemeClr val="tx1"/>
              </a:buClr>
            </a:pPr>
            <a:r>
              <a:rPr lang="ru-RU" dirty="0" smtClean="0"/>
              <a:t>Игровая зона подразделяется для:</a:t>
            </a:r>
          </a:p>
          <a:p>
            <a:pPr marL="285750" indent="-285750">
              <a:spcBef>
                <a:spcPts val="0"/>
              </a:spcBef>
              <a:buClr>
                <a:schemeClr val="tx1"/>
              </a:buClr>
              <a:buFont typeface="Wingdings" pitchFamily="2" charset="2"/>
              <a:buChar char="q"/>
            </a:pPr>
            <a:r>
              <a:rPr lang="ru-RU" dirty="0" smtClean="0"/>
              <a:t>Детей дошкольного возраста;</a:t>
            </a:r>
          </a:p>
          <a:p>
            <a:pPr marL="285750" indent="-285750">
              <a:spcBef>
                <a:spcPts val="0"/>
              </a:spcBef>
              <a:buClr>
                <a:schemeClr val="tx1"/>
              </a:buClr>
              <a:buFont typeface="Wingdings" pitchFamily="2" charset="2"/>
              <a:buChar char="q"/>
            </a:pPr>
            <a:r>
              <a:rPr lang="ru-RU" dirty="0" smtClean="0"/>
              <a:t>Детей школьного возраста.</a:t>
            </a:r>
          </a:p>
          <a:p>
            <a:pPr marL="285750" indent="-285750" algn="just">
              <a:buClr>
                <a:schemeClr val="tx1"/>
              </a:buClr>
              <a:buFont typeface="Wingdings" pitchFamily="2" charset="2"/>
              <a:buChar char="q"/>
            </a:pPr>
            <a:endParaRPr lang="ru-RU" sz="1400" dirty="0" smtClean="0"/>
          </a:p>
        </p:txBody>
      </p:sp>
      <p:sp>
        <p:nvSpPr>
          <p:cNvPr id="36" name="Прямоугольник 35"/>
          <p:cNvSpPr/>
          <p:nvPr/>
        </p:nvSpPr>
        <p:spPr>
          <a:xfrm>
            <a:off x="8569176" y="5373216"/>
            <a:ext cx="576065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6840984" y="6381327"/>
            <a:ext cx="2197164" cy="300267"/>
          </a:xfrm>
          <a:prstGeom prst="rect">
            <a:avLst/>
          </a:prstGeom>
        </p:spPr>
        <p:txBody>
          <a:bodyPr vert="horz" rtlCol="0" anchor="b" anchorCtr="0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100" b="1" dirty="0" smtClean="0">
                <a:solidFill>
                  <a:schemeClr val="bg1"/>
                </a:solidFill>
              </a:rPr>
              <a:t>ООО «АС «АРС – Проект»</a:t>
            </a:r>
            <a:endParaRPr lang="ru-RU" sz="11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94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371264" y="765525"/>
            <a:ext cx="8618955" cy="5398958"/>
            <a:chOff x="454278" y="837533"/>
            <a:chExt cx="8618954" cy="5398958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510" y="837533"/>
              <a:ext cx="4200466" cy="251863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2764" y="837533"/>
              <a:ext cx="4200468" cy="25186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278" y="3717030"/>
              <a:ext cx="4200466" cy="251863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2764" y="3717852"/>
              <a:ext cx="4200467" cy="25186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9" name="Прямоугольник 8"/>
          <p:cNvSpPr/>
          <p:nvPr/>
        </p:nvSpPr>
        <p:spPr>
          <a:xfrm>
            <a:off x="144241" y="160586"/>
            <a:ext cx="9073009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аголовок 2"/>
          <p:cNvSpPr txBox="1">
            <a:spLocks/>
          </p:cNvSpPr>
          <p:nvPr/>
        </p:nvSpPr>
        <p:spPr>
          <a:xfrm>
            <a:off x="337219" y="136004"/>
            <a:ext cx="8736013" cy="379413"/>
          </a:xfrm>
          <a:prstGeom prst="rect">
            <a:avLst/>
          </a:prstGeom>
        </p:spPr>
        <p:txBody>
          <a:bodyPr vert="horz" anchor="b">
            <a:normAutofit lnSpcReduction="100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  <a:ea typeface="+mn-ea"/>
                <a:cs typeface="+mn-cs"/>
              </a:rPr>
              <a:t>3-</a:t>
            </a:r>
            <a:r>
              <a:rPr lang="en-US" sz="20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  <a:ea typeface="+mn-ea"/>
                <a:cs typeface="+mn-cs"/>
              </a:rPr>
              <a:t>D </a:t>
            </a:r>
            <a:r>
              <a:rPr lang="ru-RU" sz="20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  <a:ea typeface="+mn-ea"/>
                <a:cs typeface="+mn-cs"/>
              </a:rPr>
              <a:t>визуализация</a:t>
            </a:r>
            <a:endParaRPr lang="ru-RU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6840984" y="6381327"/>
            <a:ext cx="2197164" cy="300267"/>
          </a:xfrm>
          <a:prstGeom prst="rect">
            <a:avLst/>
          </a:prstGeom>
        </p:spPr>
        <p:txBody>
          <a:bodyPr vert="horz" rtlCol="0" anchor="b" anchorCtr="0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100" b="1" dirty="0" smtClean="0">
                <a:solidFill>
                  <a:schemeClr val="bg1"/>
                </a:solidFill>
              </a:rPr>
              <a:t>ООО «АС «АРС – Проект»</a:t>
            </a:r>
            <a:endParaRPr lang="ru-RU" sz="11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201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44241" y="160586"/>
            <a:ext cx="9073009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835379" y="140550"/>
            <a:ext cx="569073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Стоимость и перечень работ</a:t>
            </a:r>
            <a:endParaRPr lang="ru-RU" sz="20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424163"/>
              </p:ext>
            </p:extLst>
          </p:nvPr>
        </p:nvGraphicFramePr>
        <p:xfrm>
          <a:off x="288256" y="571759"/>
          <a:ext cx="8784977" cy="56873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04056"/>
                <a:gridCol w="1080120"/>
                <a:gridCol w="3168352"/>
                <a:gridCol w="792088"/>
                <a:gridCol w="864096"/>
                <a:gridCol w="1368152"/>
                <a:gridCol w="1008113"/>
              </a:tblGrid>
              <a:tr h="4809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№ </a:t>
                      </a:r>
                      <a:endParaRPr lang="ru-RU" sz="11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п</a:t>
                      </a:r>
                      <a:r>
                        <a:rPr lang="ru-RU" sz="1100" dirty="0">
                          <a:effectLst/>
                        </a:rPr>
                        <a:t>. п.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Наименование работы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Ед. изм.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кол-во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</a:rPr>
                        <a:t>стоимость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(руб.)</a:t>
                      </a:r>
                      <a:endParaRPr lang="ru-RU" sz="11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срок исполнения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</a:tr>
              <a:tr h="270398">
                <a:tc row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 row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Покрытия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Тротуар из плитки прямоугольной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м2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465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971 863,95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 rowSpan="2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01.10.2017 г.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</a:tr>
              <a:tr h="13519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Поребрик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м.п.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272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265 531,84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7039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Песчаное </a:t>
                      </a:r>
                      <a:r>
                        <a:rPr lang="ru-RU" sz="1100" dirty="0">
                          <a:effectLst/>
                        </a:rPr>
                        <a:t>покрытие для детских площадок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м3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69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35 310,75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7350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Песчаное </a:t>
                      </a:r>
                      <a:r>
                        <a:rPr lang="ru-RU" sz="1100" dirty="0">
                          <a:effectLst/>
                        </a:rPr>
                        <a:t>покрытие для спортивных площадок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м3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132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67 551,00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519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Устройство газонов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м2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3 860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1 136 384,00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7039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Устройство проездов из бетонных плит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м2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846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2 555 620,91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519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Бордюр дорожный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м.п.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460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1 080 921,57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7039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Площадка под ТБО из бетонных плит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м2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36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108 749,83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5198">
                <a:tc row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 row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Детская площадка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ДИК (5304)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шт.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171 600,00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519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Качели балансир (4104)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шт.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34 580,00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519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Карусель (4194)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шт.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50 180,00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7039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Качели на дерев. стойках (4142)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шт.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31 720,00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7039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Подвеска качели с сиденьем резин (4968)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шт.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13 780,00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519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Песочница (4242)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шт.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5 957,00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7039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Ограждение деревянное декоративное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м.п.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65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234 000,00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 row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 row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Малые архитектурные формы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Скамейка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шт.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6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69 000,00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519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Урна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шт.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8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41 400,00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7039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Беседка восьмигранная деревянная 5х5 м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шт.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175 000,00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7039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Фонарь освещения парковый h=3,0м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шт.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480 000,00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519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Стойка хозяйственная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шт.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18 000,00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78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Спортивная площадка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Оборудование для </a:t>
                      </a:r>
                      <a:r>
                        <a:rPr lang="ru-RU" sz="1100" dirty="0" err="1">
                          <a:effectLst/>
                        </a:rPr>
                        <a:t>Workout</a:t>
                      </a:r>
                      <a:r>
                        <a:rPr lang="ru-RU" sz="1100" dirty="0">
                          <a:effectLst/>
                        </a:rPr>
                        <a:t> для взрослого населения (брусья, кольца, лестница) (6455)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шт.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189 922,50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74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+mn-lt"/>
                        </a:rPr>
                        <a:t>ИТОГО</a:t>
                      </a:r>
                      <a:endParaRPr lang="ru-RU" sz="12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1200" b="1" dirty="0"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7 737 073,35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7192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9" r="13081"/>
          <a:stretch/>
        </p:blipFill>
        <p:spPr>
          <a:xfrm>
            <a:off x="312267" y="1772816"/>
            <a:ext cx="4205732" cy="44817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824761" y="1772816"/>
            <a:ext cx="4206666" cy="3240360"/>
          </a:xfrm>
        </p:spPr>
        <p:txBody>
          <a:bodyPr>
            <a:noAutofit/>
          </a:bodyPr>
          <a:lstStyle/>
          <a:p>
            <a:pPr marL="0" indent="360363" algn="just">
              <a:lnSpc>
                <a:spcPct val="110000"/>
              </a:lnSpc>
              <a:buNone/>
            </a:pPr>
            <a:r>
              <a:rPr lang="ru-RU" sz="1700" dirty="0" smtClean="0"/>
              <a:t>Благоустраиваемая территория расположена в северо – западной части </a:t>
            </a:r>
            <a:r>
              <a:rPr lang="ru-RU" sz="1700" dirty="0"/>
              <a:t>города </a:t>
            </a:r>
            <a:r>
              <a:rPr lang="ru-RU" sz="1700" dirty="0" smtClean="0"/>
              <a:t>Белоярский. Территория ограничена с запада рекой </a:t>
            </a:r>
            <a:r>
              <a:rPr lang="ru-RU" sz="1700" dirty="0" err="1" smtClean="0"/>
              <a:t>Казым</a:t>
            </a:r>
            <a:r>
              <a:rPr lang="ru-RU" sz="1700" dirty="0" smtClean="0"/>
              <a:t>, с севера – лесным массивом и частной жилой застройкой, с востока – территориями гостиницы и музея, на юге – с жилой застройкой.</a:t>
            </a:r>
          </a:p>
          <a:p>
            <a:pPr marL="0" indent="360363" algn="just">
              <a:lnSpc>
                <a:spcPct val="110000"/>
              </a:lnSpc>
              <a:buNone/>
            </a:pPr>
            <a:r>
              <a:rPr lang="ru-RU" sz="1700" dirty="0" smtClean="0"/>
              <a:t>Общая площадь благоустраиваемой территории составляет 61 690 </a:t>
            </a:r>
            <a:r>
              <a:rPr lang="ru-RU" sz="1700" dirty="0" err="1" smtClean="0"/>
              <a:t>кв.м</a:t>
            </a:r>
            <a:r>
              <a:rPr lang="ru-RU" sz="1700" dirty="0" smtClean="0"/>
              <a:t>. </a:t>
            </a:r>
          </a:p>
          <a:p>
            <a:endParaRPr lang="ru-RU" sz="1700" dirty="0"/>
          </a:p>
        </p:txBody>
      </p:sp>
      <p:sp>
        <p:nvSpPr>
          <p:cNvPr id="12" name="Заголовок 2"/>
          <p:cNvSpPr txBox="1">
            <a:spLocks/>
          </p:cNvSpPr>
          <p:nvPr/>
        </p:nvSpPr>
        <p:spPr>
          <a:xfrm>
            <a:off x="312050" y="330734"/>
            <a:ext cx="8737389" cy="758952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b="1" dirty="0" err="1" smtClean="0"/>
              <a:t>Предпроектный</a:t>
            </a:r>
            <a:r>
              <a:rPr lang="ru-RU" sz="3000" b="1" dirty="0" smtClean="0"/>
              <a:t> анализ территории</a:t>
            </a:r>
            <a:endParaRPr lang="ru-RU" sz="30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44241" y="160586"/>
            <a:ext cx="9073009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451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34" b="12354"/>
          <a:stretch/>
        </p:blipFill>
        <p:spPr>
          <a:xfrm>
            <a:off x="1080344" y="2780928"/>
            <a:ext cx="7200800" cy="3543301"/>
          </a:xfrm>
          <a:prstGeom prst="rect">
            <a:avLst/>
          </a:prstGeom>
          <a:effectLst>
            <a:glow>
              <a:schemeClr val="accent1">
                <a:alpha val="46000"/>
              </a:schemeClr>
            </a:glow>
            <a:softEdge rad="508000"/>
          </a:effectLst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702115" y="908720"/>
            <a:ext cx="7957266" cy="1224880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Благоустройство дворовой территории </a:t>
            </a:r>
            <a:r>
              <a:rPr lang="ru-RU" sz="2800" b="1" dirty="0"/>
              <a:t>многоквартирных жилых домов </a:t>
            </a:r>
            <a:br>
              <a:rPr lang="ru-RU" sz="2800" b="1" dirty="0"/>
            </a:br>
            <a:r>
              <a:rPr lang="ru-RU" sz="2800" b="1" dirty="0" smtClean="0"/>
              <a:t>№№ 2а, 7а по ул. Ягодная в с. </a:t>
            </a:r>
            <a:r>
              <a:rPr lang="ru-RU" sz="2800" b="1" dirty="0" err="1" smtClean="0"/>
              <a:t>Казым</a:t>
            </a:r>
            <a:endParaRPr lang="ru-RU" sz="28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44241" y="160586"/>
            <a:ext cx="9073009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840984" y="6381327"/>
            <a:ext cx="2197164" cy="300267"/>
          </a:xfrm>
          <a:prstGeom prst="rect">
            <a:avLst/>
          </a:prstGeom>
        </p:spPr>
        <p:txBody>
          <a:bodyPr vert="horz" rtlCol="0" anchor="b" anchorCtr="0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100" b="1" dirty="0" smtClean="0">
                <a:solidFill>
                  <a:schemeClr val="bg1"/>
                </a:solidFill>
              </a:rPr>
              <a:t>ООО «АС «АРС – Проект»</a:t>
            </a:r>
            <a:endParaRPr lang="ru-RU" sz="11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989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0" r="1125" b="7660"/>
          <a:stretch/>
        </p:blipFill>
        <p:spPr>
          <a:xfrm>
            <a:off x="312268" y="1772816"/>
            <a:ext cx="4205732" cy="44817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896769" y="1772816"/>
            <a:ext cx="4134659" cy="3240360"/>
          </a:xfrm>
        </p:spPr>
        <p:txBody>
          <a:bodyPr>
            <a:noAutofit/>
          </a:bodyPr>
          <a:lstStyle/>
          <a:p>
            <a:pPr marL="0" indent="360363" algn="just">
              <a:lnSpc>
                <a:spcPct val="110000"/>
              </a:lnSpc>
              <a:buNone/>
            </a:pPr>
            <a:r>
              <a:rPr lang="ru-RU" sz="1700" dirty="0"/>
              <a:t>Проектируемая </a:t>
            </a:r>
            <a:r>
              <a:rPr lang="ru-RU" sz="1700" dirty="0" smtClean="0"/>
              <a:t>территория двора многоквартирных жилых домов по ул. Ягодная расположена </a:t>
            </a:r>
            <a:r>
              <a:rPr lang="ru-RU" sz="1700" dirty="0"/>
              <a:t>в </a:t>
            </a:r>
            <a:r>
              <a:rPr lang="ru-RU" sz="1700" dirty="0" smtClean="0"/>
              <a:t>северо – западной части села </a:t>
            </a:r>
            <a:r>
              <a:rPr lang="ru-RU" sz="1700" dirty="0" err="1" smtClean="0"/>
              <a:t>Казым</a:t>
            </a:r>
            <a:r>
              <a:rPr lang="ru-RU" sz="1700" dirty="0" smtClean="0"/>
              <a:t>. </a:t>
            </a:r>
          </a:p>
          <a:p>
            <a:pPr marL="0" indent="360363" algn="just">
              <a:lnSpc>
                <a:spcPct val="110000"/>
              </a:lnSpc>
              <a:buNone/>
            </a:pPr>
            <a:r>
              <a:rPr lang="ru-RU" sz="1700" dirty="0" smtClean="0"/>
              <a:t>Площадь </a:t>
            </a:r>
            <a:r>
              <a:rPr lang="ru-RU" sz="1700" dirty="0"/>
              <a:t>территории в границах благоустройства составляет </a:t>
            </a:r>
            <a:r>
              <a:rPr lang="ru-RU" sz="1700" dirty="0" smtClean="0"/>
              <a:t>17 940 </a:t>
            </a:r>
            <a:r>
              <a:rPr lang="ru-RU" sz="1700" dirty="0" err="1" smtClean="0"/>
              <a:t>кв.м</a:t>
            </a:r>
            <a:r>
              <a:rPr lang="ru-RU" sz="1700" dirty="0" smtClean="0"/>
              <a:t>. </a:t>
            </a:r>
          </a:p>
        </p:txBody>
      </p:sp>
      <p:sp>
        <p:nvSpPr>
          <p:cNvPr id="12" name="Заголовок 2"/>
          <p:cNvSpPr txBox="1">
            <a:spLocks/>
          </p:cNvSpPr>
          <p:nvPr/>
        </p:nvSpPr>
        <p:spPr>
          <a:xfrm>
            <a:off x="312050" y="330734"/>
            <a:ext cx="8737389" cy="758952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err="1" smtClean="0"/>
              <a:t>Предпроектный</a:t>
            </a:r>
            <a:r>
              <a:rPr lang="ru-RU" sz="2400" b="1" dirty="0" smtClean="0"/>
              <a:t> анализ территории</a:t>
            </a:r>
            <a:endParaRPr lang="ru-RU" sz="24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44241" y="160586"/>
            <a:ext cx="9073009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840984" y="6381327"/>
            <a:ext cx="2197164" cy="300267"/>
          </a:xfrm>
          <a:prstGeom prst="rect">
            <a:avLst/>
          </a:prstGeom>
        </p:spPr>
        <p:txBody>
          <a:bodyPr vert="horz" rtlCol="0" anchor="b" anchorCtr="0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100" b="1" dirty="0" smtClean="0">
                <a:solidFill>
                  <a:schemeClr val="bg1"/>
                </a:solidFill>
              </a:rPr>
              <a:t>ООО «АС «АРС – Проект»</a:t>
            </a:r>
            <a:endParaRPr lang="ru-RU" sz="11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688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Текст 1"/>
          <p:cNvSpPr txBox="1">
            <a:spLocks/>
          </p:cNvSpPr>
          <p:nvPr/>
        </p:nvSpPr>
        <p:spPr>
          <a:xfrm>
            <a:off x="5074770" y="1563564"/>
            <a:ext cx="3966544" cy="320824"/>
          </a:xfrm>
          <a:prstGeom prst="rect">
            <a:avLst/>
          </a:prstGeom>
          <a:solidFill>
            <a:schemeClr val="bg2"/>
          </a:solidFill>
        </p:spPr>
        <p:txBody>
          <a:bodyPr vert="horz">
            <a:normAutofit fontScale="92500" lnSpcReduction="200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ru-RU" sz="1800" b="1" u="sng" dirty="0">
                <a:solidFill>
                  <a:schemeClr val="accent6">
                    <a:lumMod val="50000"/>
                  </a:schemeClr>
                </a:solidFill>
              </a:rPr>
              <a:t>п</a:t>
            </a:r>
            <a:r>
              <a:rPr lang="ru-RU" sz="1800" b="1" u="sng" dirty="0" smtClean="0">
                <a:solidFill>
                  <a:schemeClr val="accent6">
                    <a:lumMod val="50000"/>
                  </a:schemeClr>
                </a:solidFill>
              </a:rPr>
              <a:t>роектное решение</a:t>
            </a:r>
            <a:endParaRPr lang="ru-RU" sz="1800" b="1" u="sng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Заголовок 2"/>
          <p:cNvSpPr>
            <a:spLocks noGrp="1"/>
          </p:cNvSpPr>
          <p:nvPr>
            <p:ph type="title"/>
          </p:nvPr>
        </p:nvSpPr>
        <p:spPr>
          <a:xfrm>
            <a:off x="312050" y="314570"/>
            <a:ext cx="8737389" cy="758952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Концепция. Проектные решения.</a:t>
            </a:r>
            <a:endParaRPr lang="ru-RU" sz="2400" b="1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" b="8938"/>
          <a:stretch/>
        </p:blipFill>
        <p:spPr>
          <a:xfrm>
            <a:off x="5189881" y="2108843"/>
            <a:ext cx="3690219" cy="38172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144241" y="160586"/>
            <a:ext cx="9073009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7" name="Группа 26"/>
          <p:cNvGrpSpPr/>
          <p:nvPr/>
        </p:nvGrpSpPr>
        <p:grpSpPr>
          <a:xfrm>
            <a:off x="5138620" y="3624753"/>
            <a:ext cx="1131809" cy="1013625"/>
            <a:chOff x="4969176" y="960024"/>
            <a:chExt cx="2056464" cy="897467"/>
          </a:xfrm>
        </p:grpSpPr>
        <p:sp>
          <p:nvSpPr>
            <p:cNvPr id="28" name="Полилиния 27"/>
            <p:cNvSpPr/>
            <p:nvPr/>
          </p:nvSpPr>
          <p:spPr>
            <a:xfrm>
              <a:off x="5052060" y="984769"/>
              <a:ext cx="1973580" cy="872722"/>
            </a:xfrm>
            <a:custGeom>
              <a:avLst/>
              <a:gdLst>
                <a:gd name="connsiteX0" fmla="*/ 1325880 w 1973580"/>
                <a:gd name="connsiteY0" fmla="*/ 266700 h 845820"/>
                <a:gd name="connsiteX1" fmla="*/ 0 w 1973580"/>
                <a:gd name="connsiteY1" fmla="*/ 266700 h 845820"/>
                <a:gd name="connsiteX2" fmla="*/ 0 w 1973580"/>
                <a:gd name="connsiteY2" fmla="*/ 0 h 845820"/>
                <a:gd name="connsiteX3" fmla="*/ 1325880 w 1973580"/>
                <a:gd name="connsiteY3" fmla="*/ 0 h 845820"/>
                <a:gd name="connsiteX4" fmla="*/ 1325880 w 1973580"/>
                <a:gd name="connsiteY4" fmla="*/ 190500 h 845820"/>
                <a:gd name="connsiteX5" fmla="*/ 1973580 w 1973580"/>
                <a:gd name="connsiteY5" fmla="*/ 845820 h 845820"/>
                <a:gd name="connsiteX6" fmla="*/ 1325880 w 1973580"/>
                <a:gd name="connsiteY6" fmla="*/ 266700 h 845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73580" h="845820">
                  <a:moveTo>
                    <a:pt x="1325880" y="266700"/>
                  </a:moveTo>
                  <a:lnTo>
                    <a:pt x="0" y="266700"/>
                  </a:lnTo>
                  <a:lnTo>
                    <a:pt x="0" y="0"/>
                  </a:lnTo>
                  <a:lnTo>
                    <a:pt x="1325880" y="0"/>
                  </a:lnTo>
                  <a:lnTo>
                    <a:pt x="1325880" y="190500"/>
                  </a:lnTo>
                  <a:lnTo>
                    <a:pt x="1973580" y="845820"/>
                  </a:lnTo>
                  <a:lnTo>
                    <a:pt x="1325880" y="26670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Объект 2"/>
            <p:cNvSpPr txBox="1">
              <a:spLocks/>
            </p:cNvSpPr>
            <p:nvPr/>
          </p:nvSpPr>
          <p:spPr>
            <a:xfrm>
              <a:off x="4969176" y="960024"/>
              <a:ext cx="1483118" cy="287770"/>
            </a:xfrm>
            <a:prstGeom prst="rect">
              <a:avLst/>
            </a:prstGeom>
            <a:noFill/>
          </p:spPr>
          <p:txBody>
            <a:bodyPr vert="horz">
              <a:noAutofit/>
            </a:bodyPr>
            <a:lstStyle>
              <a:lvl1pPr marL="274320" indent="-27432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/>
                <a:buChar char=""/>
                <a:defRPr kumimoji="0"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40" indent="-27432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/>
                <a:buChar char=""/>
                <a:defRPr kumimoji="0" sz="2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822960" indent="-22860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SzPct val="75000"/>
                <a:buFont typeface="Wingdings 2"/>
                <a:buChar char="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97280" indent="-228600" algn="l" rtl="0" eaLnBrk="1" latinLnBrk="0" hangingPunct="1">
                <a:spcBef>
                  <a:spcPct val="20000"/>
                </a:spcBef>
                <a:buClr>
                  <a:schemeClr val="accent4"/>
                </a:buClr>
                <a:buSzPct val="70000"/>
                <a:buFont typeface="Wingdings"/>
                <a:buChar char=""/>
                <a:defRPr kumimoji="0"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371600" indent="-228600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FontTx/>
                <a:buChar char="•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645920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80000"/>
                <a:buFont typeface="Wingdings 2"/>
                <a:buChar char="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20240" indent="-182880" algn="l" rtl="0" eaLnBrk="1" latinLnBrk="0" hangingPunct="1">
                <a:spcBef>
                  <a:spcPct val="20000"/>
                </a:spcBef>
                <a:buClr>
                  <a:schemeClr val="accent1">
                    <a:shade val="75000"/>
                  </a:schemeClr>
                </a:buClr>
                <a:buSzPct val="90000"/>
                <a:buChar char="•"/>
                <a:defRPr kumimoji="0"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03120" indent="-182880" algn="l" rtl="0" eaLnBrk="1" latinLnBrk="0" hangingPunct="1">
                <a:spcBef>
                  <a:spcPct val="20000"/>
                </a:spcBef>
                <a:buClr>
                  <a:schemeClr val="accent4">
                    <a:shade val="75000"/>
                  </a:schemeClr>
                </a:buClr>
                <a:buChar char="•"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377440" indent="-182880" algn="l" rtl="0" eaLnBrk="1" latinLnBrk="0" hangingPunct="1">
                <a:spcBef>
                  <a:spcPct val="20000"/>
                </a:spcBef>
                <a:buClr>
                  <a:schemeClr val="accent2">
                    <a:shade val="75000"/>
                  </a:schemeClr>
                </a:buClr>
                <a:buSzPct val="90000"/>
                <a:buChar char="•"/>
                <a:defRPr kumimoji="0" sz="1400" kern="1200" cap="all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Wingdings 2"/>
                <a:buNone/>
              </a:pPr>
              <a:r>
                <a:rPr lang="ru-RU" sz="800" b="1" dirty="0"/>
                <a:t>И</a:t>
              </a:r>
              <a:r>
                <a:rPr lang="ru-RU" sz="800" b="1" dirty="0" smtClean="0"/>
                <a:t>гровая зона</a:t>
              </a:r>
              <a:endParaRPr lang="ru-RU" sz="800" b="1" dirty="0"/>
            </a:p>
          </p:txBody>
        </p:sp>
      </p:grpSp>
      <p:grpSp>
        <p:nvGrpSpPr>
          <p:cNvPr id="40" name="Группа 39"/>
          <p:cNvGrpSpPr/>
          <p:nvPr/>
        </p:nvGrpSpPr>
        <p:grpSpPr>
          <a:xfrm>
            <a:off x="7295196" y="4509122"/>
            <a:ext cx="1368150" cy="545678"/>
            <a:chOff x="6160656" y="3516383"/>
            <a:chExt cx="1976472" cy="272394"/>
          </a:xfrm>
        </p:grpSpPr>
        <p:sp>
          <p:nvSpPr>
            <p:cNvPr id="38" name="Полилиния 37"/>
            <p:cNvSpPr/>
            <p:nvPr/>
          </p:nvSpPr>
          <p:spPr>
            <a:xfrm>
              <a:off x="6160656" y="3516383"/>
              <a:ext cx="1904466" cy="270526"/>
            </a:xfrm>
            <a:custGeom>
              <a:avLst/>
              <a:gdLst>
                <a:gd name="connsiteX0" fmla="*/ 0 w 1727200"/>
                <a:gd name="connsiteY0" fmla="*/ 0 h 738909"/>
                <a:gd name="connsiteX1" fmla="*/ 600363 w 1727200"/>
                <a:gd name="connsiteY1" fmla="*/ 738909 h 738909"/>
                <a:gd name="connsiteX2" fmla="*/ 1727200 w 1727200"/>
                <a:gd name="connsiteY2" fmla="*/ 738909 h 738909"/>
                <a:gd name="connsiteX3" fmla="*/ 1727200 w 1727200"/>
                <a:gd name="connsiteY3" fmla="*/ 461818 h 738909"/>
                <a:gd name="connsiteX4" fmla="*/ 600363 w 1727200"/>
                <a:gd name="connsiteY4" fmla="*/ 461818 h 738909"/>
                <a:gd name="connsiteX5" fmla="*/ 600363 w 1727200"/>
                <a:gd name="connsiteY5" fmla="*/ 618836 h 738909"/>
                <a:gd name="connsiteX6" fmla="*/ 0 w 1727200"/>
                <a:gd name="connsiteY6" fmla="*/ 0 h 738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27200" h="738909">
                  <a:moveTo>
                    <a:pt x="0" y="0"/>
                  </a:moveTo>
                  <a:lnTo>
                    <a:pt x="600363" y="738909"/>
                  </a:lnTo>
                  <a:lnTo>
                    <a:pt x="1727200" y="738909"/>
                  </a:lnTo>
                  <a:lnTo>
                    <a:pt x="1727200" y="461818"/>
                  </a:lnTo>
                  <a:lnTo>
                    <a:pt x="600363" y="461818"/>
                  </a:lnTo>
                  <a:lnTo>
                    <a:pt x="600363" y="6188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Объект 2"/>
            <p:cNvSpPr txBox="1">
              <a:spLocks/>
            </p:cNvSpPr>
            <p:nvPr/>
          </p:nvSpPr>
          <p:spPr>
            <a:xfrm>
              <a:off x="6763932" y="3689441"/>
              <a:ext cx="1373196" cy="99336"/>
            </a:xfrm>
            <a:prstGeom prst="rect">
              <a:avLst/>
            </a:prstGeom>
            <a:noFill/>
          </p:spPr>
          <p:txBody>
            <a:bodyPr vert="horz">
              <a:noAutofit/>
            </a:bodyPr>
            <a:lstStyle>
              <a:lvl1pPr marL="274320" indent="-27432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/>
                <a:buChar char=""/>
                <a:defRPr kumimoji="0"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40" indent="-27432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/>
                <a:buChar char=""/>
                <a:defRPr kumimoji="0" sz="2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822960" indent="-22860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SzPct val="75000"/>
                <a:buFont typeface="Wingdings 2"/>
                <a:buChar char="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97280" indent="-228600" algn="l" rtl="0" eaLnBrk="1" latinLnBrk="0" hangingPunct="1">
                <a:spcBef>
                  <a:spcPct val="20000"/>
                </a:spcBef>
                <a:buClr>
                  <a:schemeClr val="accent4"/>
                </a:buClr>
                <a:buSzPct val="70000"/>
                <a:buFont typeface="Wingdings"/>
                <a:buChar char=""/>
                <a:defRPr kumimoji="0"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371600" indent="-228600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FontTx/>
                <a:buChar char="•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645920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80000"/>
                <a:buFont typeface="Wingdings 2"/>
                <a:buChar char="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20240" indent="-182880" algn="l" rtl="0" eaLnBrk="1" latinLnBrk="0" hangingPunct="1">
                <a:spcBef>
                  <a:spcPct val="20000"/>
                </a:spcBef>
                <a:buClr>
                  <a:schemeClr val="accent1">
                    <a:shade val="75000"/>
                  </a:schemeClr>
                </a:buClr>
                <a:buSzPct val="90000"/>
                <a:buChar char="•"/>
                <a:defRPr kumimoji="0"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03120" indent="-182880" algn="l" rtl="0" eaLnBrk="1" latinLnBrk="0" hangingPunct="1">
                <a:spcBef>
                  <a:spcPct val="20000"/>
                </a:spcBef>
                <a:buClr>
                  <a:schemeClr val="accent4">
                    <a:shade val="75000"/>
                  </a:schemeClr>
                </a:buClr>
                <a:buChar char="•"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377440" indent="-182880" algn="l" rtl="0" eaLnBrk="1" latinLnBrk="0" hangingPunct="1">
                <a:spcBef>
                  <a:spcPct val="20000"/>
                </a:spcBef>
                <a:buClr>
                  <a:schemeClr val="accent2">
                    <a:shade val="75000"/>
                  </a:schemeClr>
                </a:buClr>
                <a:buSzPct val="90000"/>
                <a:buChar char="•"/>
                <a:defRPr kumimoji="0" sz="1400" kern="1200" cap="all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Wingdings 2"/>
                <a:buNone/>
              </a:pPr>
              <a:r>
                <a:rPr lang="ru-RU" sz="800" b="1" dirty="0" smtClean="0"/>
                <a:t>Зона отдыха</a:t>
              </a:r>
              <a:endParaRPr lang="ru-RU" sz="800" b="1" dirty="0"/>
            </a:p>
          </p:txBody>
        </p:sp>
      </p:grpSp>
      <p:grpSp>
        <p:nvGrpSpPr>
          <p:cNvPr id="41" name="Группа 40"/>
          <p:cNvGrpSpPr/>
          <p:nvPr/>
        </p:nvGrpSpPr>
        <p:grpSpPr>
          <a:xfrm>
            <a:off x="5635780" y="2276873"/>
            <a:ext cx="1401683" cy="1010582"/>
            <a:chOff x="4969176" y="960024"/>
            <a:chExt cx="2056464" cy="897467"/>
          </a:xfrm>
        </p:grpSpPr>
        <p:sp>
          <p:nvSpPr>
            <p:cNvPr id="42" name="Полилиния 41"/>
            <p:cNvSpPr/>
            <p:nvPr/>
          </p:nvSpPr>
          <p:spPr>
            <a:xfrm>
              <a:off x="5052060" y="984769"/>
              <a:ext cx="1973580" cy="872722"/>
            </a:xfrm>
            <a:custGeom>
              <a:avLst/>
              <a:gdLst>
                <a:gd name="connsiteX0" fmla="*/ 1325880 w 1973580"/>
                <a:gd name="connsiteY0" fmla="*/ 266700 h 845820"/>
                <a:gd name="connsiteX1" fmla="*/ 0 w 1973580"/>
                <a:gd name="connsiteY1" fmla="*/ 266700 h 845820"/>
                <a:gd name="connsiteX2" fmla="*/ 0 w 1973580"/>
                <a:gd name="connsiteY2" fmla="*/ 0 h 845820"/>
                <a:gd name="connsiteX3" fmla="*/ 1325880 w 1973580"/>
                <a:gd name="connsiteY3" fmla="*/ 0 h 845820"/>
                <a:gd name="connsiteX4" fmla="*/ 1325880 w 1973580"/>
                <a:gd name="connsiteY4" fmla="*/ 190500 h 845820"/>
                <a:gd name="connsiteX5" fmla="*/ 1973580 w 1973580"/>
                <a:gd name="connsiteY5" fmla="*/ 845820 h 845820"/>
                <a:gd name="connsiteX6" fmla="*/ 1325880 w 1973580"/>
                <a:gd name="connsiteY6" fmla="*/ 266700 h 845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73580" h="845820">
                  <a:moveTo>
                    <a:pt x="1325880" y="266700"/>
                  </a:moveTo>
                  <a:lnTo>
                    <a:pt x="0" y="266700"/>
                  </a:lnTo>
                  <a:lnTo>
                    <a:pt x="0" y="0"/>
                  </a:lnTo>
                  <a:lnTo>
                    <a:pt x="1325880" y="0"/>
                  </a:lnTo>
                  <a:lnTo>
                    <a:pt x="1325880" y="190500"/>
                  </a:lnTo>
                  <a:lnTo>
                    <a:pt x="1973580" y="845820"/>
                  </a:lnTo>
                  <a:lnTo>
                    <a:pt x="1325880" y="26670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Объект 2"/>
            <p:cNvSpPr txBox="1">
              <a:spLocks/>
            </p:cNvSpPr>
            <p:nvPr/>
          </p:nvSpPr>
          <p:spPr>
            <a:xfrm>
              <a:off x="4969176" y="960024"/>
              <a:ext cx="1483118" cy="287770"/>
            </a:xfrm>
            <a:prstGeom prst="rect">
              <a:avLst/>
            </a:prstGeom>
            <a:noFill/>
          </p:spPr>
          <p:txBody>
            <a:bodyPr vert="horz">
              <a:noAutofit/>
            </a:bodyPr>
            <a:lstStyle>
              <a:lvl1pPr marL="274320" indent="-27432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/>
                <a:buChar char=""/>
                <a:defRPr kumimoji="0"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40" indent="-27432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/>
                <a:buChar char=""/>
                <a:defRPr kumimoji="0" sz="2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822960" indent="-22860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SzPct val="75000"/>
                <a:buFont typeface="Wingdings 2"/>
                <a:buChar char="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97280" indent="-228600" algn="l" rtl="0" eaLnBrk="1" latinLnBrk="0" hangingPunct="1">
                <a:spcBef>
                  <a:spcPct val="20000"/>
                </a:spcBef>
                <a:buClr>
                  <a:schemeClr val="accent4"/>
                </a:buClr>
                <a:buSzPct val="70000"/>
                <a:buFont typeface="Wingdings"/>
                <a:buChar char=""/>
                <a:defRPr kumimoji="0"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371600" indent="-228600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FontTx/>
                <a:buChar char="•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645920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80000"/>
                <a:buFont typeface="Wingdings 2"/>
                <a:buChar char="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20240" indent="-182880" algn="l" rtl="0" eaLnBrk="1" latinLnBrk="0" hangingPunct="1">
                <a:spcBef>
                  <a:spcPct val="20000"/>
                </a:spcBef>
                <a:buClr>
                  <a:schemeClr val="accent1">
                    <a:shade val="75000"/>
                  </a:schemeClr>
                </a:buClr>
                <a:buSzPct val="90000"/>
                <a:buChar char="•"/>
                <a:defRPr kumimoji="0"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03120" indent="-182880" algn="l" rtl="0" eaLnBrk="1" latinLnBrk="0" hangingPunct="1">
                <a:spcBef>
                  <a:spcPct val="20000"/>
                </a:spcBef>
                <a:buClr>
                  <a:schemeClr val="accent4">
                    <a:shade val="75000"/>
                  </a:schemeClr>
                </a:buClr>
                <a:buChar char="•"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377440" indent="-182880" algn="l" rtl="0" eaLnBrk="1" latinLnBrk="0" hangingPunct="1">
                <a:spcBef>
                  <a:spcPct val="20000"/>
                </a:spcBef>
                <a:buClr>
                  <a:schemeClr val="accent2">
                    <a:shade val="75000"/>
                  </a:schemeClr>
                </a:buClr>
                <a:buSzPct val="90000"/>
                <a:buChar char="•"/>
                <a:defRPr kumimoji="0" sz="1400" kern="1200" cap="all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Wingdings 2"/>
                <a:buNone/>
              </a:pPr>
              <a:r>
                <a:rPr lang="ru-RU" sz="800" b="1" dirty="0" smtClean="0"/>
                <a:t>Спортивная зона</a:t>
              </a:r>
              <a:endParaRPr lang="ru-RU" sz="800" b="1" dirty="0"/>
            </a:p>
          </p:txBody>
        </p:sp>
      </p:grpSp>
      <p:sp>
        <p:nvSpPr>
          <p:cNvPr id="2" name="Текст 1"/>
          <p:cNvSpPr>
            <a:spLocks noGrp="1"/>
          </p:cNvSpPr>
          <p:nvPr>
            <p:ph type="body" idx="4294967295"/>
          </p:nvPr>
        </p:nvSpPr>
        <p:spPr>
          <a:xfrm>
            <a:off x="432272" y="1565176"/>
            <a:ext cx="3959849" cy="320824"/>
          </a:xfrm>
          <a:solidFill>
            <a:schemeClr val="bg2"/>
          </a:solidFill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sz="1800" b="1" u="sng" dirty="0" smtClean="0">
                <a:solidFill>
                  <a:schemeClr val="accent6">
                    <a:lumMod val="50000"/>
                  </a:schemeClr>
                </a:solidFill>
              </a:rPr>
              <a:t>существующее благоустройство</a:t>
            </a:r>
            <a:endParaRPr lang="ru-RU" sz="1800" b="1" u="sng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54" name="Группа 53"/>
          <p:cNvGrpSpPr/>
          <p:nvPr/>
        </p:nvGrpSpPr>
        <p:grpSpPr>
          <a:xfrm>
            <a:off x="7295195" y="3620407"/>
            <a:ext cx="1634021" cy="455089"/>
            <a:chOff x="6160655" y="3074920"/>
            <a:chExt cx="1976473" cy="713859"/>
          </a:xfrm>
        </p:grpSpPr>
        <p:sp>
          <p:nvSpPr>
            <p:cNvPr id="55" name="Полилиния 54"/>
            <p:cNvSpPr/>
            <p:nvPr/>
          </p:nvSpPr>
          <p:spPr>
            <a:xfrm>
              <a:off x="6160655" y="3074920"/>
              <a:ext cx="1904466" cy="711989"/>
            </a:xfrm>
            <a:custGeom>
              <a:avLst/>
              <a:gdLst>
                <a:gd name="connsiteX0" fmla="*/ 0 w 1727200"/>
                <a:gd name="connsiteY0" fmla="*/ 0 h 738909"/>
                <a:gd name="connsiteX1" fmla="*/ 600363 w 1727200"/>
                <a:gd name="connsiteY1" fmla="*/ 738909 h 738909"/>
                <a:gd name="connsiteX2" fmla="*/ 1727200 w 1727200"/>
                <a:gd name="connsiteY2" fmla="*/ 738909 h 738909"/>
                <a:gd name="connsiteX3" fmla="*/ 1727200 w 1727200"/>
                <a:gd name="connsiteY3" fmla="*/ 461818 h 738909"/>
                <a:gd name="connsiteX4" fmla="*/ 600363 w 1727200"/>
                <a:gd name="connsiteY4" fmla="*/ 461818 h 738909"/>
                <a:gd name="connsiteX5" fmla="*/ 600363 w 1727200"/>
                <a:gd name="connsiteY5" fmla="*/ 618836 h 738909"/>
                <a:gd name="connsiteX6" fmla="*/ 0 w 1727200"/>
                <a:gd name="connsiteY6" fmla="*/ 0 h 738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27200" h="738909">
                  <a:moveTo>
                    <a:pt x="0" y="0"/>
                  </a:moveTo>
                  <a:lnTo>
                    <a:pt x="600363" y="738909"/>
                  </a:lnTo>
                  <a:lnTo>
                    <a:pt x="1727200" y="738909"/>
                  </a:lnTo>
                  <a:lnTo>
                    <a:pt x="1727200" y="461818"/>
                  </a:lnTo>
                  <a:lnTo>
                    <a:pt x="600363" y="461818"/>
                  </a:lnTo>
                  <a:lnTo>
                    <a:pt x="600363" y="6188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" name="Объект 2"/>
            <p:cNvSpPr txBox="1">
              <a:spLocks/>
            </p:cNvSpPr>
            <p:nvPr/>
          </p:nvSpPr>
          <p:spPr>
            <a:xfrm>
              <a:off x="6763932" y="3501008"/>
              <a:ext cx="1373196" cy="287771"/>
            </a:xfrm>
            <a:prstGeom prst="rect">
              <a:avLst/>
            </a:prstGeom>
            <a:noFill/>
          </p:spPr>
          <p:txBody>
            <a:bodyPr vert="horz">
              <a:noAutofit/>
            </a:bodyPr>
            <a:lstStyle>
              <a:lvl1pPr marL="274320" indent="-27432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/>
                <a:buChar char=""/>
                <a:defRPr kumimoji="0"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40" indent="-27432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/>
                <a:buChar char=""/>
                <a:defRPr kumimoji="0" sz="2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822960" indent="-22860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SzPct val="75000"/>
                <a:buFont typeface="Wingdings 2"/>
                <a:buChar char="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97280" indent="-228600" algn="l" rtl="0" eaLnBrk="1" latinLnBrk="0" hangingPunct="1">
                <a:spcBef>
                  <a:spcPct val="20000"/>
                </a:spcBef>
                <a:buClr>
                  <a:schemeClr val="accent4"/>
                </a:buClr>
                <a:buSzPct val="70000"/>
                <a:buFont typeface="Wingdings"/>
                <a:buChar char=""/>
                <a:defRPr kumimoji="0"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371600" indent="-228600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FontTx/>
                <a:buChar char="•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645920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80000"/>
                <a:buFont typeface="Wingdings 2"/>
                <a:buChar char="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20240" indent="-182880" algn="l" rtl="0" eaLnBrk="1" latinLnBrk="0" hangingPunct="1">
                <a:spcBef>
                  <a:spcPct val="20000"/>
                </a:spcBef>
                <a:buClr>
                  <a:schemeClr val="accent1">
                    <a:shade val="75000"/>
                  </a:schemeClr>
                </a:buClr>
                <a:buSzPct val="90000"/>
                <a:buChar char="•"/>
                <a:defRPr kumimoji="0"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03120" indent="-182880" algn="l" rtl="0" eaLnBrk="1" latinLnBrk="0" hangingPunct="1">
                <a:spcBef>
                  <a:spcPct val="20000"/>
                </a:spcBef>
                <a:buClr>
                  <a:schemeClr val="accent4">
                    <a:shade val="75000"/>
                  </a:schemeClr>
                </a:buClr>
                <a:buChar char="•"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377440" indent="-182880" algn="l" rtl="0" eaLnBrk="1" latinLnBrk="0" hangingPunct="1">
                <a:spcBef>
                  <a:spcPct val="20000"/>
                </a:spcBef>
                <a:buClr>
                  <a:schemeClr val="accent2">
                    <a:shade val="75000"/>
                  </a:schemeClr>
                </a:buClr>
                <a:buSzPct val="90000"/>
                <a:buChar char="•"/>
                <a:defRPr kumimoji="0" sz="1400" kern="1200" cap="all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Wingdings 2"/>
                <a:buNone/>
              </a:pPr>
              <a:r>
                <a:rPr lang="ru-RU" sz="800" b="1" dirty="0" smtClean="0"/>
                <a:t>Зона отдыха</a:t>
              </a:r>
              <a:endParaRPr lang="ru-RU" sz="800" b="1" dirty="0"/>
            </a:p>
          </p:txBody>
        </p:sp>
      </p:grpSp>
      <p:grpSp>
        <p:nvGrpSpPr>
          <p:cNvPr id="57" name="Группа 56"/>
          <p:cNvGrpSpPr/>
          <p:nvPr/>
        </p:nvGrpSpPr>
        <p:grpSpPr>
          <a:xfrm>
            <a:off x="7518050" y="3950002"/>
            <a:ext cx="1591129" cy="455089"/>
            <a:chOff x="6160655" y="3074920"/>
            <a:chExt cx="1976473" cy="713859"/>
          </a:xfrm>
        </p:grpSpPr>
        <p:sp>
          <p:nvSpPr>
            <p:cNvPr id="58" name="Полилиния 57"/>
            <p:cNvSpPr/>
            <p:nvPr/>
          </p:nvSpPr>
          <p:spPr>
            <a:xfrm>
              <a:off x="6160655" y="3074920"/>
              <a:ext cx="1904466" cy="711989"/>
            </a:xfrm>
            <a:custGeom>
              <a:avLst/>
              <a:gdLst>
                <a:gd name="connsiteX0" fmla="*/ 0 w 1727200"/>
                <a:gd name="connsiteY0" fmla="*/ 0 h 738909"/>
                <a:gd name="connsiteX1" fmla="*/ 600363 w 1727200"/>
                <a:gd name="connsiteY1" fmla="*/ 738909 h 738909"/>
                <a:gd name="connsiteX2" fmla="*/ 1727200 w 1727200"/>
                <a:gd name="connsiteY2" fmla="*/ 738909 h 738909"/>
                <a:gd name="connsiteX3" fmla="*/ 1727200 w 1727200"/>
                <a:gd name="connsiteY3" fmla="*/ 461818 h 738909"/>
                <a:gd name="connsiteX4" fmla="*/ 600363 w 1727200"/>
                <a:gd name="connsiteY4" fmla="*/ 461818 h 738909"/>
                <a:gd name="connsiteX5" fmla="*/ 600363 w 1727200"/>
                <a:gd name="connsiteY5" fmla="*/ 618836 h 738909"/>
                <a:gd name="connsiteX6" fmla="*/ 0 w 1727200"/>
                <a:gd name="connsiteY6" fmla="*/ 0 h 738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27200" h="738909">
                  <a:moveTo>
                    <a:pt x="0" y="0"/>
                  </a:moveTo>
                  <a:lnTo>
                    <a:pt x="600363" y="738909"/>
                  </a:lnTo>
                  <a:lnTo>
                    <a:pt x="1727200" y="738909"/>
                  </a:lnTo>
                  <a:lnTo>
                    <a:pt x="1727200" y="461818"/>
                  </a:lnTo>
                  <a:lnTo>
                    <a:pt x="600363" y="461818"/>
                  </a:lnTo>
                  <a:lnTo>
                    <a:pt x="600363" y="6188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" name="Объект 2"/>
            <p:cNvSpPr txBox="1">
              <a:spLocks/>
            </p:cNvSpPr>
            <p:nvPr/>
          </p:nvSpPr>
          <p:spPr>
            <a:xfrm>
              <a:off x="6763932" y="3501008"/>
              <a:ext cx="1373196" cy="287771"/>
            </a:xfrm>
            <a:prstGeom prst="rect">
              <a:avLst/>
            </a:prstGeom>
            <a:noFill/>
          </p:spPr>
          <p:txBody>
            <a:bodyPr vert="horz">
              <a:noAutofit/>
            </a:bodyPr>
            <a:lstStyle>
              <a:lvl1pPr marL="274320" indent="-27432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/>
                <a:buChar char=""/>
                <a:defRPr kumimoji="0"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40" indent="-27432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/>
                <a:buChar char=""/>
                <a:defRPr kumimoji="0" sz="2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822960" indent="-22860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SzPct val="75000"/>
                <a:buFont typeface="Wingdings 2"/>
                <a:buChar char="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97280" indent="-228600" algn="l" rtl="0" eaLnBrk="1" latinLnBrk="0" hangingPunct="1">
                <a:spcBef>
                  <a:spcPct val="20000"/>
                </a:spcBef>
                <a:buClr>
                  <a:schemeClr val="accent4"/>
                </a:buClr>
                <a:buSzPct val="70000"/>
                <a:buFont typeface="Wingdings"/>
                <a:buChar char=""/>
                <a:defRPr kumimoji="0"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371600" indent="-228600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FontTx/>
                <a:buChar char="•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645920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80000"/>
                <a:buFont typeface="Wingdings 2"/>
                <a:buChar char="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20240" indent="-182880" algn="l" rtl="0" eaLnBrk="1" latinLnBrk="0" hangingPunct="1">
                <a:spcBef>
                  <a:spcPct val="20000"/>
                </a:spcBef>
                <a:buClr>
                  <a:schemeClr val="accent1">
                    <a:shade val="75000"/>
                  </a:schemeClr>
                </a:buClr>
                <a:buSzPct val="90000"/>
                <a:buChar char="•"/>
                <a:defRPr kumimoji="0"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03120" indent="-182880" algn="l" rtl="0" eaLnBrk="1" latinLnBrk="0" hangingPunct="1">
                <a:spcBef>
                  <a:spcPct val="20000"/>
                </a:spcBef>
                <a:buClr>
                  <a:schemeClr val="accent4">
                    <a:shade val="75000"/>
                  </a:schemeClr>
                </a:buClr>
                <a:buChar char="•"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377440" indent="-182880" algn="l" rtl="0" eaLnBrk="1" latinLnBrk="0" hangingPunct="1">
                <a:spcBef>
                  <a:spcPct val="20000"/>
                </a:spcBef>
                <a:buClr>
                  <a:schemeClr val="accent2">
                    <a:shade val="75000"/>
                  </a:schemeClr>
                </a:buClr>
                <a:buSzPct val="90000"/>
                <a:buChar char="•"/>
                <a:defRPr kumimoji="0" sz="1400" kern="1200" cap="all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Wingdings 2"/>
                <a:buNone/>
              </a:pPr>
              <a:r>
                <a:rPr lang="ru-RU" sz="800" b="1" dirty="0" smtClean="0"/>
                <a:t>Игровая зона</a:t>
              </a:r>
              <a:endParaRPr lang="ru-RU" sz="800" b="1" dirty="0"/>
            </a:p>
          </p:txBody>
        </p:sp>
      </p:grpSp>
      <p:grpSp>
        <p:nvGrpSpPr>
          <p:cNvPr id="60" name="Группа 59"/>
          <p:cNvGrpSpPr/>
          <p:nvPr/>
        </p:nvGrpSpPr>
        <p:grpSpPr>
          <a:xfrm>
            <a:off x="5925382" y="5038705"/>
            <a:ext cx="1357201" cy="1081172"/>
            <a:chOff x="6160655" y="3074920"/>
            <a:chExt cx="1976470" cy="713859"/>
          </a:xfrm>
        </p:grpSpPr>
        <p:sp>
          <p:nvSpPr>
            <p:cNvPr id="61" name="Полилиния 60"/>
            <p:cNvSpPr/>
            <p:nvPr/>
          </p:nvSpPr>
          <p:spPr>
            <a:xfrm>
              <a:off x="6160655" y="3074920"/>
              <a:ext cx="1904466" cy="711989"/>
            </a:xfrm>
            <a:custGeom>
              <a:avLst/>
              <a:gdLst>
                <a:gd name="connsiteX0" fmla="*/ 0 w 1727200"/>
                <a:gd name="connsiteY0" fmla="*/ 0 h 738909"/>
                <a:gd name="connsiteX1" fmla="*/ 600363 w 1727200"/>
                <a:gd name="connsiteY1" fmla="*/ 738909 h 738909"/>
                <a:gd name="connsiteX2" fmla="*/ 1727200 w 1727200"/>
                <a:gd name="connsiteY2" fmla="*/ 738909 h 738909"/>
                <a:gd name="connsiteX3" fmla="*/ 1727200 w 1727200"/>
                <a:gd name="connsiteY3" fmla="*/ 461818 h 738909"/>
                <a:gd name="connsiteX4" fmla="*/ 600363 w 1727200"/>
                <a:gd name="connsiteY4" fmla="*/ 461818 h 738909"/>
                <a:gd name="connsiteX5" fmla="*/ 600363 w 1727200"/>
                <a:gd name="connsiteY5" fmla="*/ 618836 h 738909"/>
                <a:gd name="connsiteX6" fmla="*/ 0 w 1727200"/>
                <a:gd name="connsiteY6" fmla="*/ 0 h 738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27200" h="738909">
                  <a:moveTo>
                    <a:pt x="0" y="0"/>
                  </a:moveTo>
                  <a:lnTo>
                    <a:pt x="600363" y="738909"/>
                  </a:lnTo>
                  <a:lnTo>
                    <a:pt x="1727200" y="738909"/>
                  </a:lnTo>
                  <a:lnTo>
                    <a:pt x="1727200" y="461818"/>
                  </a:lnTo>
                  <a:lnTo>
                    <a:pt x="600363" y="461818"/>
                  </a:lnTo>
                  <a:lnTo>
                    <a:pt x="600363" y="6188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" name="Объект 2"/>
            <p:cNvSpPr txBox="1">
              <a:spLocks/>
            </p:cNvSpPr>
            <p:nvPr/>
          </p:nvSpPr>
          <p:spPr>
            <a:xfrm>
              <a:off x="6763930" y="3501008"/>
              <a:ext cx="1373195" cy="287771"/>
            </a:xfrm>
            <a:prstGeom prst="rect">
              <a:avLst/>
            </a:prstGeom>
            <a:noFill/>
          </p:spPr>
          <p:txBody>
            <a:bodyPr vert="horz">
              <a:noAutofit/>
            </a:bodyPr>
            <a:lstStyle>
              <a:lvl1pPr marL="274320" indent="-27432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/>
                <a:buChar char=""/>
                <a:defRPr kumimoji="0"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40" indent="-27432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/>
                <a:buChar char=""/>
                <a:defRPr kumimoji="0" sz="2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822960" indent="-22860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SzPct val="75000"/>
                <a:buFont typeface="Wingdings 2"/>
                <a:buChar char="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97280" indent="-228600" algn="l" rtl="0" eaLnBrk="1" latinLnBrk="0" hangingPunct="1">
                <a:spcBef>
                  <a:spcPct val="20000"/>
                </a:spcBef>
                <a:buClr>
                  <a:schemeClr val="accent4"/>
                </a:buClr>
                <a:buSzPct val="70000"/>
                <a:buFont typeface="Wingdings"/>
                <a:buChar char=""/>
                <a:defRPr kumimoji="0"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371600" indent="-228600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FontTx/>
                <a:buChar char="•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645920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80000"/>
                <a:buFont typeface="Wingdings 2"/>
                <a:buChar char="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20240" indent="-182880" algn="l" rtl="0" eaLnBrk="1" latinLnBrk="0" hangingPunct="1">
                <a:spcBef>
                  <a:spcPct val="20000"/>
                </a:spcBef>
                <a:buClr>
                  <a:schemeClr val="accent1">
                    <a:shade val="75000"/>
                  </a:schemeClr>
                </a:buClr>
                <a:buSzPct val="90000"/>
                <a:buChar char="•"/>
                <a:defRPr kumimoji="0"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03120" indent="-182880" algn="l" rtl="0" eaLnBrk="1" latinLnBrk="0" hangingPunct="1">
                <a:spcBef>
                  <a:spcPct val="20000"/>
                </a:spcBef>
                <a:buClr>
                  <a:schemeClr val="accent4">
                    <a:shade val="75000"/>
                  </a:schemeClr>
                </a:buClr>
                <a:buChar char="•"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377440" indent="-182880" algn="l" rtl="0" eaLnBrk="1" latinLnBrk="0" hangingPunct="1">
                <a:spcBef>
                  <a:spcPct val="20000"/>
                </a:spcBef>
                <a:buClr>
                  <a:schemeClr val="accent2">
                    <a:shade val="75000"/>
                  </a:schemeClr>
                </a:buClr>
                <a:buSzPct val="90000"/>
                <a:buChar char="•"/>
                <a:defRPr kumimoji="0" sz="1400" kern="1200" cap="all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ru-RU" sz="800" b="1" dirty="0" smtClean="0"/>
                <a:t>Увеличенная площадка для парковки</a:t>
              </a:r>
              <a:endParaRPr lang="ru-RU" sz="800" b="1" dirty="0"/>
            </a:p>
          </p:txBody>
        </p:sp>
      </p:grpSp>
      <p:pic>
        <p:nvPicPr>
          <p:cNvPr id="67" name="Объект 66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63" b="8219"/>
          <a:stretch/>
        </p:blipFill>
        <p:spPr>
          <a:xfrm>
            <a:off x="556301" y="2108842"/>
            <a:ext cx="3660836" cy="38172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68" name="Группа 67"/>
          <p:cNvGrpSpPr/>
          <p:nvPr/>
        </p:nvGrpSpPr>
        <p:grpSpPr>
          <a:xfrm>
            <a:off x="360265" y="3448322"/>
            <a:ext cx="1599733" cy="1326469"/>
            <a:chOff x="4473905" y="980766"/>
            <a:chExt cx="2551737" cy="876725"/>
          </a:xfrm>
        </p:grpSpPr>
        <p:sp>
          <p:nvSpPr>
            <p:cNvPr id="69" name="Полилиния 68"/>
            <p:cNvSpPr/>
            <p:nvPr/>
          </p:nvSpPr>
          <p:spPr>
            <a:xfrm>
              <a:off x="4705674" y="984769"/>
              <a:ext cx="2319968" cy="872722"/>
            </a:xfrm>
            <a:custGeom>
              <a:avLst/>
              <a:gdLst>
                <a:gd name="connsiteX0" fmla="*/ 1325880 w 1973580"/>
                <a:gd name="connsiteY0" fmla="*/ 266700 h 845820"/>
                <a:gd name="connsiteX1" fmla="*/ 0 w 1973580"/>
                <a:gd name="connsiteY1" fmla="*/ 266700 h 845820"/>
                <a:gd name="connsiteX2" fmla="*/ 0 w 1973580"/>
                <a:gd name="connsiteY2" fmla="*/ 0 h 845820"/>
                <a:gd name="connsiteX3" fmla="*/ 1325880 w 1973580"/>
                <a:gd name="connsiteY3" fmla="*/ 0 h 845820"/>
                <a:gd name="connsiteX4" fmla="*/ 1325880 w 1973580"/>
                <a:gd name="connsiteY4" fmla="*/ 190500 h 845820"/>
                <a:gd name="connsiteX5" fmla="*/ 1973580 w 1973580"/>
                <a:gd name="connsiteY5" fmla="*/ 845820 h 845820"/>
                <a:gd name="connsiteX6" fmla="*/ 1325880 w 1973580"/>
                <a:gd name="connsiteY6" fmla="*/ 266700 h 845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73580" h="845820">
                  <a:moveTo>
                    <a:pt x="1325880" y="266700"/>
                  </a:moveTo>
                  <a:lnTo>
                    <a:pt x="0" y="266700"/>
                  </a:lnTo>
                  <a:lnTo>
                    <a:pt x="0" y="0"/>
                  </a:lnTo>
                  <a:lnTo>
                    <a:pt x="1325880" y="0"/>
                  </a:lnTo>
                  <a:lnTo>
                    <a:pt x="1325880" y="190500"/>
                  </a:lnTo>
                  <a:lnTo>
                    <a:pt x="1973580" y="845820"/>
                  </a:lnTo>
                  <a:lnTo>
                    <a:pt x="1325880" y="26670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0" name="Объект 2"/>
            <p:cNvSpPr txBox="1">
              <a:spLocks/>
            </p:cNvSpPr>
            <p:nvPr/>
          </p:nvSpPr>
          <p:spPr>
            <a:xfrm>
              <a:off x="4473905" y="980766"/>
              <a:ext cx="2032490" cy="376684"/>
            </a:xfrm>
            <a:prstGeom prst="rect">
              <a:avLst/>
            </a:prstGeom>
            <a:noFill/>
          </p:spPr>
          <p:txBody>
            <a:bodyPr vert="horz">
              <a:noAutofit/>
            </a:bodyPr>
            <a:lstStyle>
              <a:lvl1pPr marL="274320" indent="-27432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/>
                <a:buChar char=""/>
                <a:defRPr kumimoji="0"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40" indent="-27432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/>
                <a:buChar char=""/>
                <a:defRPr kumimoji="0" sz="2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822960" indent="-22860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SzPct val="75000"/>
                <a:buFont typeface="Wingdings 2"/>
                <a:buChar char="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97280" indent="-228600" algn="l" rtl="0" eaLnBrk="1" latinLnBrk="0" hangingPunct="1">
                <a:spcBef>
                  <a:spcPct val="20000"/>
                </a:spcBef>
                <a:buClr>
                  <a:schemeClr val="accent4"/>
                </a:buClr>
                <a:buSzPct val="70000"/>
                <a:buFont typeface="Wingdings"/>
                <a:buChar char=""/>
                <a:defRPr kumimoji="0"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371600" indent="-228600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FontTx/>
                <a:buChar char="•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645920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80000"/>
                <a:buFont typeface="Wingdings 2"/>
                <a:buChar char="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20240" indent="-182880" algn="l" rtl="0" eaLnBrk="1" latinLnBrk="0" hangingPunct="1">
                <a:spcBef>
                  <a:spcPct val="20000"/>
                </a:spcBef>
                <a:buClr>
                  <a:schemeClr val="accent1">
                    <a:shade val="75000"/>
                  </a:schemeClr>
                </a:buClr>
                <a:buSzPct val="90000"/>
                <a:buChar char="•"/>
                <a:defRPr kumimoji="0"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03120" indent="-182880" algn="l" rtl="0" eaLnBrk="1" latinLnBrk="0" hangingPunct="1">
                <a:spcBef>
                  <a:spcPct val="20000"/>
                </a:spcBef>
                <a:buClr>
                  <a:schemeClr val="accent4">
                    <a:shade val="75000"/>
                  </a:schemeClr>
                </a:buClr>
                <a:buChar char="•"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377440" indent="-182880" algn="l" rtl="0" eaLnBrk="1" latinLnBrk="0" hangingPunct="1">
                <a:spcBef>
                  <a:spcPct val="20000"/>
                </a:spcBef>
                <a:buClr>
                  <a:schemeClr val="accent2">
                    <a:shade val="75000"/>
                  </a:schemeClr>
                </a:buClr>
                <a:buSzPct val="90000"/>
                <a:buChar char="•"/>
                <a:defRPr kumimoji="0" sz="1400" kern="1200" cap="all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Wingdings 2"/>
                <a:buNone/>
              </a:pPr>
              <a:r>
                <a:rPr lang="ru-RU" sz="800" b="1" dirty="0" smtClean="0"/>
                <a:t>Проезды с бетонным покрытием</a:t>
              </a:r>
              <a:endParaRPr lang="ru-RU" sz="800" b="1" dirty="0"/>
            </a:p>
          </p:txBody>
        </p:sp>
      </p:grpSp>
      <p:grpSp>
        <p:nvGrpSpPr>
          <p:cNvPr id="74" name="Группа 73"/>
          <p:cNvGrpSpPr/>
          <p:nvPr/>
        </p:nvGrpSpPr>
        <p:grpSpPr>
          <a:xfrm flipV="1">
            <a:off x="1609166" y="2516024"/>
            <a:ext cx="1357427" cy="1168634"/>
            <a:chOff x="6160655" y="3074920"/>
            <a:chExt cx="1976470" cy="713859"/>
          </a:xfrm>
        </p:grpSpPr>
        <p:sp>
          <p:nvSpPr>
            <p:cNvPr id="75" name="Полилиния 74"/>
            <p:cNvSpPr/>
            <p:nvPr/>
          </p:nvSpPr>
          <p:spPr>
            <a:xfrm>
              <a:off x="6160655" y="3074920"/>
              <a:ext cx="1904466" cy="711989"/>
            </a:xfrm>
            <a:custGeom>
              <a:avLst/>
              <a:gdLst>
                <a:gd name="connsiteX0" fmla="*/ 0 w 1727200"/>
                <a:gd name="connsiteY0" fmla="*/ 0 h 738909"/>
                <a:gd name="connsiteX1" fmla="*/ 600363 w 1727200"/>
                <a:gd name="connsiteY1" fmla="*/ 738909 h 738909"/>
                <a:gd name="connsiteX2" fmla="*/ 1727200 w 1727200"/>
                <a:gd name="connsiteY2" fmla="*/ 738909 h 738909"/>
                <a:gd name="connsiteX3" fmla="*/ 1727200 w 1727200"/>
                <a:gd name="connsiteY3" fmla="*/ 461818 h 738909"/>
                <a:gd name="connsiteX4" fmla="*/ 600363 w 1727200"/>
                <a:gd name="connsiteY4" fmla="*/ 461818 h 738909"/>
                <a:gd name="connsiteX5" fmla="*/ 600363 w 1727200"/>
                <a:gd name="connsiteY5" fmla="*/ 618836 h 738909"/>
                <a:gd name="connsiteX6" fmla="*/ 0 w 1727200"/>
                <a:gd name="connsiteY6" fmla="*/ 0 h 738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27200" h="738909">
                  <a:moveTo>
                    <a:pt x="0" y="0"/>
                  </a:moveTo>
                  <a:lnTo>
                    <a:pt x="600363" y="738909"/>
                  </a:lnTo>
                  <a:lnTo>
                    <a:pt x="1727200" y="738909"/>
                  </a:lnTo>
                  <a:lnTo>
                    <a:pt x="1727200" y="461818"/>
                  </a:lnTo>
                  <a:lnTo>
                    <a:pt x="600363" y="461818"/>
                  </a:lnTo>
                  <a:lnTo>
                    <a:pt x="600363" y="6188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6" name="Объект 2"/>
            <p:cNvSpPr txBox="1">
              <a:spLocks/>
            </p:cNvSpPr>
            <p:nvPr/>
          </p:nvSpPr>
          <p:spPr>
            <a:xfrm rot="10800000">
              <a:off x="6763930" y="3501008"/>
              <a:ext cx="1373195" cy="287771"/>
            </a:xfrm>
            <a:prstGeom prst="rect">
              <a:avLst/>
            </a:prstGeom>
            <a:noFill/>
          </p:spPr>
          <p:txBody>
            <a:bodyPr vert="horz">
              <a:noAutofit/>
            </a:bodyPr>
            <a:lstStyle>
              <a:lvl1pPr marL="274320" indent="-27432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/>
                <a:buChar char=""/>
                <a:defRPr kumimoji="0"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40" indent="-27432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/>
                <a:buChar char=""/>
                <a:defRPr kumimoji="0" sz="2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822960" indent="-22860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SzPct val="75000"/>
                <a:buFont typeface="Wingdings 2"/>
                <a:buChar char="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97280" indent="-228600" algn="l" rtl="0" eaLnBrk="1" latinLnBrk="0" hangingPunct="1">
                <a:spcBef>
                  <a:spcPct val="20000"/>
                </a:spcBef>
                <a:buClr>
                  <a:schemeClr val="accent4"/>
                </a:buClr>
                <a:buSzPct val="70000"/>
                <a:buFont typeface="Wingdings"/>
                <a:buChar char=""/>
                <a:defRPr kumimoji="0"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371600" indent="-228600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FontTx/>
                <a:buChar char="•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645920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80000"/>
                <a:buFont typeface="Wingdings 2"/>
                <a:buChar char="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20240" indent="-182880" algn="l" rtl="0" eaLnBrk="1" latinLnBrk="0" hangingPunct="1">
                <a:spcBef>
                  <a:spcPct val="20000"/>
                </a:spcBef>
                <a:buClr>
                  <a:schemeClr val="accent1">
                    <a:shade val="75000"/>
                  </a:schemeClr>
                </a:buClr>
                <a:buSzPct val="90000"/>
                <a:buChar char="•"/>
                <a:defRPr kumimoji="0"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03120" indent="-182880" algn="l" rtl="0" eaLnBrk="1" latinLnBrk="0" hangingPunct="1">
                <a:spcBef>
                  <a:spcPct val="20000"/>
                </a:spcBef>
                <a:buClr>
                  <a:schemeClr val="accent4">
                    <a:shade val="75000"/>
                  </a:schemeClr>
                </a:buClr>
                <a:buChar char="•"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377440" indent="-182880" algn="l" rtl="0" eaLnBrk="1" latinLnBrk="0" hangingPunct="1">
                <a:spcBef>
                  <a:spcPct val="20000"/>
                </a:spcBef>
                <a:buClr>
                  <a:schemeClr val="accent2">
                    <a:shade val="75000"/>
                  </a:schemeClr>
                </a:buClr>
                <a:buSzPct val="90000"/>
                <a:buChar char="•"/>
                <a:defRPr kumimoji="0" sz="1400" kern="1200" cap="all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ru-RU" sz="800" b="1" dirty="0" smtClean="0"/>
                <a:t>Площадка для </a:t>
              </a:r>
            </a:p>
            <a:p>
              <a:pPr marL="0" indent="0" algn="ctr">
                <a:buNone/>
              </a:pPr>
              <a:r>
                <a:rPr lang="ru-RU" sz="800" b="1" dirty="0" smtClean="0"/>
                <a:t>сбора </a:t>
              </a:r>
              <a:r>
                <a:rPr lang="ru-RU" sz="800" b="1" dirty="0"/>
                <a:t>ТБО </a:t>
              </a:r>
            </a:p>
          </p:txBody>
        </p:sp>
      </p:grpSp>
      <p:grpSp>
        <p:nvGrpSpPr>
          <p:cNvPr id="77" name="Группа 76"/>
          <p:cNvGrpSpPr/>
          <p:nvPr/>
        </p:nvGrpSpPr>
        <p:grpSpPr>
          <a:xfrm>
            <a:off x="2023491" y="5228767"/>
            <a:ext cx="2054601" cy="587261"/>
            <a:chOff x="6160655" y="3074920"/>
            <a:chExt cx="1976473" cy="713859"/>
          </a:xfrm>
        </p:grpSpPr>
        <p:sp>
          <p:nvSpPr>
            <p:cNvPr id="78" name="Полилиния 77"/>
            <p:cNvSpPr/>
            <p:nvPr/>
          </p:nvSpPr>
          <p:spPr>
            <a:xfrm>
              <a:off x="6160655" y="3074920"/>
              <a:ext cx="1904466" cy="711989"/>
            </a:xfrm>
            <a:custGeom>
              <a:avLst/>
              <a:gdLst>
                <a:gd name="connsiteX0" fmla="*/ 0 w 1727200"/>
                <a:gd name="connsiteY0" fmla="*/ 0 h 738909"/>
                <a:gd name="connsiteX1" fmla="*/ 600363 w 1727200"/>
                <a:gd name="connsiteY1" fmla="*/ 738909 h 738909"/>
                <a:gd name="connsiteX2" fmla="*/ 1727200 w 1727200"/>
                <a:gd name="connsiteY2" fmla="*/ 738909 h 738909"/>
                <a:gd name="connsiteX3" fmla="*/ 1727200 w 1727200"/>
                <a:gd name="connsiteY3" fmla="*/ 461818 h 738909"/>
                <a:gd name="connsiteX4" fmla="*/ 600363 w 1727200"/>
                <a:gd name="connsiteY4" fmla="*/ 461818 h 738909"/>
                <a:gd name="connsiteX5" fmla="*/ 600363 w 1727200"/>
                <a:gd name="connsiteY5" fmla="*/ 618836 h 738909"/>
                <a:gd name="connsiteX6" fmla="*/ 0 w 1727200"/>
                <a:gd name="connsiteY6" fmla="*/ 0 h 738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27200" h="738909">
                  <a:moveTo>
                    <a:pt x="0" y="0"/>
                  </a:moveTo>
                  <a:lnTo>
                    <a:pt x="600363" y="738909"/>
                  </a:lnTo>
                  <a:lnTo>
                    <a:pt x="1727200" y="738909"/>
                  </a:lnTo>
                  <a:lnTo>
                    <a:pt x="1727200" y="461818"/>
                  </a:lnTo>
                  <a:lnTo>
                    <a:pt x="600363" y="461818"/>
                  </a:lnTo>
                  <a:lnTo>
                    <a:pt x="600363" y="6188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9" name="Объект 2"/>
            <p:cNvSpPr txBox="1">
              <a:spLocks/>
            </p:cNvSpPr>
            <p:nvPr/>
          </p:nvSpPr>
          <p:spPr>
            <a:xfrm>
              <a:off x="6763932" y="3501008"/>
              <a:ext cx="1373196" cy="287771"/>
            </a:xfrm>
            <a:prstGeom prst="rect">
              <a:avLst/>
            </a:prstGeom>
            <a:noFill/>
          </p:spPr>
          <p:txBody>
            <a:bodyPr vert="horz">
              <a:noAutofit/>
            </a:bodyPr>
            <a:lstStyle>
              <a:lvl1pPr marL="274320" indent="-27432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/>
                <a:buChar char=""/>
                <a:defRPr kumimoji="0"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40" indent="-27432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/>
                <a:buChar char=""/>
                <a:defRPr kumimoji="0" sz="2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822960" indent="-22860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SzPct val="75000"/>
                <a:buFont typeface="Wingdings 2"/>
                <a:buChar char="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97280" indent="-228600" algn="l" rtl="0" eaLnBrk="1" latinLnBrk="0" hangingPunct="1">
                <a:spcBef>
                  <a:spcPct val="20000"/>
                </a:spcBef>
                <a:buClr>
                  <a:schemeClr val="accent4"/>
                </a:buClr>
                <a:buSzPct val="70000"/>
                <a:buFont typeface="Wingdings"/>
                <a:buChar char=""/>
                <a:defRPr kumimoji="0"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371600" indent="-228600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FontTx/>
                <a:buChar char="•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645920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80000"/>
                <a:buFont typeface="Wingdings 2"/>
                <a:buChar char="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20240" indent="-182880" algn="l" rtl="0" eaLnBrk="1" latinLnBrk="0" hangingPunct="1">
                <a:spcBef>
                  <a:spcPct val="20000"/>
                </a:spcBef>
                <a:buClr>
                  <a:schemeClr val="accent1">
                    <a:shade val="75000"/>
                  </a:schemeClr>
                </a:buClr>
                <a:buSzPct val="90000"/>
                <a:buChar char="•"/>
                <a:defRPr kumimoji="0"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03120" indent="-182880" algn="l" rtl="0" eaLnBrk="1" latinLnBrk="0" hangingPunct="1">
                <a:spcBef>
                  <a:spcPct val="20000"/>
                </a:spcBef>
                <a:buClr>
                  <a:schemeClr val="accent4">
                    <a:shade val="75000"/>
                  </a:schemeClr>
                </a:buClr>
                <a:buChar char="•"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377440" indent="-182880" algn="l" rtl="0" eaLnBrk="1" latinLnBrk="0" hangingPunct="1">
                <a:spcBef>
                  <a:spcPct val="20000"/>
                </a:spcBef>
                <a:buClr>
                  <a:schemeClr val="accent2">
                    <a:shade val="75000"/>
                  </a:schemeClr>
                </a:buClr>
                <a:buSzPct val="90000"/>
                <a:buChar char="•"/>
                <a:defRPr kumimoji="0" sz="1400" kern="1200" cap="all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Wingdings 2"/>
                <a:buNone/>
              </a:pPr>
              <a:r>
                <a:rPr lang="ru-RU" sz="800" b="1" dirty="0" smtClean="0"/>
                <a:t>Грунтовая дорога</a:t>
              </a:r>
              <a:endParaRPr lang="ru-RU" sz="800" b="1" dirty="0"/>
            </a:p>
          </p:txBody>
        </p:sp>
      </p:grpSp>
      <p:grpSp>
        <p:nvGrpSpPr>
          <p:cNvPr id="44" name="Группа 43"/>
          <p:cNvGrpSpPr/>
          <p:nvPr/>
        </p:nvGrpSpPr>
        <p:grpSpPr>
          <a:xfrm flipH="1" flipV="1">
            <a:off x="4918238" y="2689574"/>
            <a:ext cx="1451134" cy="935179"/>
            <a:chOff x="6160655" y="3074920"/>
            <a:chExt cx="1976470" cy="713859"/>
          </a:xfrm>
        </p:grpSpPr>
        <p:sp>
          <p:nvSpPr>
            <p:cNvPr id="45" name="Полилиния 44"/>
            <p:cNvSpPr/>
            <p:nvPr/>
          </p:nvSpPr>
          <p:spPr>
            <a:xfrm>
              <a:off x="6160655" y="3074920"/>
              <a:ext cx="1904466" cy="711989"/>
            </a:xfrm>
            <a:custGeom>
              <a:avLst/>
              <a:gdLst>
                <a:gd name="connsiteX0" fmla="*/ 0 w 1727200"/>
                <a:gd name="connsiteY0" fmla="*/ 0 h 738909"/>
                <a:gd name="connsiteX1" fmla="*/ 600363 w 1727200"/>
                <a:gd name="connsiteY1" fmla="*/ 738909 h 738909"/>
                <a:gd name="connsiteX2" fmla="*/ 1727200 w 1727200"/>
                <a:gd name="connsiteY2" fmla="*/ 738909 h 738909"/>
                <a:gd name="connsiteX3" fmla="*/ 1727200 w 1727200"/>
                <a:gd name="connsiteY3" fmla="*/ 461818 h 738909"/>
                <a:gd name="connsiteX4" fmla="*/ 600363 w 1727200"/>
                <a:gd name="connsiteY4" fmla="*/ 461818 h 738909"/>
                <a:gd name="connsiteX5" fmla="*/ 600363 w 1727200"/>
                <a:gd name="connsiteY5" fmla="*/ 618836 h 738909"/>
                <a:gd name="connsiteX6" fmla="*/ 0 w 1727200"/>
                <a:gd name="connsiteY6" fmla="*/ 0 h 738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27200" h="738909">
                  <a:moveTo>
                    <a:pt x="0" y="0"/>
                  </a:moveTo>
                  <a:lnTo>
                    <a:pt x="600363" y="738909"/>
                  </a:lnTo>
                  <a:lnTo>
                    <a:pt x="1727200" y="738909"/>
                  </a:lnTo>
                  <a:lnTo>
                    <a:pt x="1727200" y="461818"/>
                  </a:lnTo>
                  <a:lnTo>
                    <a:pt x="600363" y="461818"/>
                  </a:lnTo>
                  <a:lnTo>
                    <a:pt x="600363" y="6188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" name="Объект 2"/>
            <p:cNvSpPr txBox="1">
              <a:spLocks/>
            </p:cNvSpPr>
            <p:nvPr/>
          </p:nvSpPr>
          <p:spPr>
            <a:xfrm rot="10800000">
              <a:off x="6763930" y="3501008"/>
              <a:ext cx="1373195" cy="287771"/>
            </a:xfrm>
            <a:prstGeom prst="rect">
              <a:avLst/>
            </a:prstGeom>
            <a:noFill/>
          </p:spPr>
          <p:txBody>
            <a:bodyPr vert="horz">
              <a:noAutofit/>
            </a:bodyPr>
            <a:lstStyle>
              <a:lvl1pPr marL="274320" indent="-27432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/>
                <a:buChar char=""/>
                <a:defRPr kumimoji="0"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40" indent="-27432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/>
                <a:buChar char=""/>
                <a:defRPr kumimoji="0" sz="2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822960" indent="-22860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SzPct val="75000"/>
                <a:buFont typeface="Wingdings 2"/>
                <a:buChar char="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97280" indent="-228600" algn="l" rtl="0" eaLnBrk="1" latinLnBrk="0" hangingPunct="1">
                <a:spcBef>
                  <a:spcPct val="20000"/>
                </a:spcBef>
                <a:buClr>
                  <a:schemeClr val="accent4"/>
                </a:buClr>
                <a:buSzPct val="70000"/>
                <a:buFont typeface="Wingdings"/>
                <a:buChar char=""/>
                <a:defRPr kumimoji="0"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371600" indent="-228600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FontTx/>
                <a:buChar char="•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645920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80000"/>
                <a:buFont typeface="Wingdings 2"/>
                <a:buChar char="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20240" indent="-182880" algn="l" rtl="0" eaLnBrk="1" latinLnBrk="0" hangingPunct="1">
                <a:spcBef>
                  <a:spcPct val="20000"/>
                </a:spcBef>
                <a:buClr>
                  <a:schemeClr val="accent1">
                    <a:shade val="75000"/>
                  </a:schemeClr>
                </a:buClr>
                <a:buSzPct val="90000"/>
                <a:buChar char="•"/>
                <a:defRPr kumimoji="0"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03120" indent="-182880" algn="l" rtl="0" eaLnBrk="1" latinLnBrk="0" hangingPunct="1">
                <a:spcBef>
                  <a:spcPct val="20000"/>
                </a:spcBef>
                <a:buClr>
                  <a:schemeClr val="accent4">
                    <a:shade val="75000"/>
                  </a:schemeClr>
                </a:buClr>
                <a:buChar char="•"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377440" indent="-182880" algn="l" rtl="0" eaLnBrk="1" latinLnBrk="0" hangingPunct="1">
                <a:spcBef>
                  <a:spcPct val="20000"/>
                </a:spcBef>
                <a:buClr>
                  <a:schemeClr val="accent2">
                    <a:shade val="75000"/>
                  </a:schemeClr>
                </a:buClr>
                <a:buSzPct val="90000"/>
                <a:buChar char="•"/>
                <a:defRPr kumimoji="0" sz="1400" kern="1200" cap="all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ru-RU" sz="800" b="1" dirty="0" smtClean="0"/>
                <a:t>Площадка для </a:t>
              </a:r>
            </a:p>
            <a:p>
              <a:pPr marL="0" indent="0" algn="ctr">
                <a:buNone/>
              </a:pPr>
              <a:r>
                <a:rPr lang="ru-RU" sz="800" b="1" dirty="0" smtClean="0"/>
                <a:t>сбора </a:t>
              </a:r>
              <a:r>
                <a:rPr lang="ru-RU" sz="800" b="1" dirty="0"/>
                <a:t>ТБО </a:t>
              </a:r>
            </a:p>
          </p:txBody>
        </p:sp>
      </p:grpSp>
      <p:grpSp>
        <p:nvGrpSpPr>
          <p:cNvPr id="47" name="Группа 46"/>
          <p:cNvGrpSpPr/>
          <p:nvPr/>
        </p:nvGrpSpPr>
        <p:grpSpPr>
          <a:xfrm flipH="1" flipV="1">
            <a:off x="7058042" y="4788907"/>
            <a:ext cx="1446884" cy="1145420"/>
            <a:chOff x="4705674" y="984769"/>
            <a:chExt cx="2319968" cy="872722"/>
          </a:xfrm>
        </p:grpSpPr>
        <p:sp>
          <p:nvSpPr>
            <p:cNvPr id="48" name="Полилиния 47"/>
            <p:cNvSpPr/>
            <p:nvPr/>
          </p:nvSpPr>
          <p:spPr>
            <a:xfrm>
              <a:off x="4705674" y="984769"/>
              <a:ext cx="2319968" cy="872722"/>
            </a:xfrm>
            <a:custGeom>
              <a:avLst/>
              <a:gdLst>
                <a:gd name="connsiteX0" fmla="*/ 1325880 w 1973580"/>
                <a:gd name="connsiteY0" fmla="*/ 266700 h 845820"/>
                <a:gd name="connsiteX1" fmla="*/ 0 w 1973580"/>
                <a:gd name="connsiteY1" fmla="*/ 266700 h 845820"/>
                <a:gd name="connsiteX2" fmla="*/ 0 w 1973580"/>
                <a:gd name="connsiteY2" fmla="*/ 0 h 845820"/>
                <a:gd name="connsiteX3" fmla="*/ 1325880 w 1973580"/>
                <a:gd name="connsiteY3" fmla="*/ 0 h 845820"/>
                <a:gd name="connsiteX4" fmla="*/ 1325880 w 1973580"/>
                <a:gd name="connsiteY4" fmla="*/ 190500 h 845820"/>
                <a:gd name="connsiteX5" fmla="*/ 1973580 w 1973580"/>
                <a:gd name="connsiteY5" fmla="*/ 845820 h 845820"/>
                <a:gd name="connsiteX6" fmla="*/ 1325880 w 1973580"/>
                <a:gd name="connsiteY6" fmla="*/ 266700 h 845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73580" h="845820">
                  <a:moveTo>
                    <a:pt x="1325880" y="266700"/>
                  </a:moveTo>
                  <a:lnTo>
                    <a:pt x="0" y="266700"/>
                  </a:lnTo>
                  <a:lnTo>
                    <a:pt x="0" y="0"/>
                  </a:lnTo>
                  <a:lnTo>
                    <a:pt x="1325880" y="0"/>
                  </a:lnTo>
                  <a:lnTo>
                    <a:pt x="1325880" y="190500"/>
                  </a:lnTo>
                  <a:lnTo>
                    <a:pt x="1973580" y="845820"/>
                  </a:lnTo>
                  <a:lnTo>
                    <a:pt x="1325880" y="26670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" name="Объект 2"/>
            <p:cNvSpPr txBox="1">
              <a:spLocks/>
            </p:cNvSpPr>
            <p:nvPr/>
          </p:nvSpPr>
          <p:spPr>
            <a:xfrm rot="10800000">
              <a:off x="4705676" y="1017087"/>
              <a:ext cx="1524701" cy="271370"/>
            </a:xfrm>
            <a:prstGeom prst="rect">
              <a:avLst/>
            </a:prstGeom>
            <a:noFill/>
          </p:spPr>
          <p:txBody>
            <a:bodyPr vert="horz">
              <a:noAutofit/>
            </a:bodyPr>
            <a:lstStyle>
              <a:lvl1pPr marL="274320" indent="-27432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/>
                <a:buChar char=""/>
                <a:defRPr kumimoji="0"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40" indent="-27432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/>
                <a:buChar char=""/>
                <a:defRPr kumimoji="0" sz="2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822960" indent="-22860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SzPct val="75000"/>
                <a:buFont typeface="Wingdings 2"/>
                <a:buChar char="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97280" indent="-228600" algn="l" rtl="0" eaLnBrk="1" latinLnBrk="0" hangingPunct="1">
                <a:spcBef>
                  <a:spcPct val="20000"/>
                </a:spcBef>
                <a:buClr>
                  <a:schemeClr val="accent4"/>
                </a:buClr>
                <a:buSzPct val="70000"/>
                <a:buFont typeface="Wingdings"/>
                <a:buChar char=""/>
                <a:defRPr kumimoji="0"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371600" indent="-228600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FontTx/>
                <a:buChar char="•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645920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80000"/>
                <a:buFont typeface="Wingdings 2"/>
                <a:buChar char="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20240" indent="-182880" algn="l" rtl="0" eaLnBrk="1" latinLnBrk="0" hangingPunct="1">
                <a:spcBef>
                  <a:spcPct val="20000"/>
                </a:spcBef>
                <a:buClr>
                  <a:schemeClr val="accent1">
                    <a:shade val="75000"/>
                  </a:schemeClr>
                </a:buClr>
                <a:buSzPct val="90000"/>
                <a:buChar char="•"/>
                <a:defRPr kumimoji="0"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03120" indent="-182880" algn="l" rtl="0" eaLnBrk="1" latinLnBrk="0" hangingPunct="1">
                <a:spcBef>
                  <a:spcPct val="20000"/>
                </a:spcBef>
                <a:buClr>
                  <a:schemeClr val="accent4">
                    <a:shade val="75000"/>
                  </a:schemeClr>
                </a:buClr>
                <a:buChar char="•"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377440" indent="-182880" algn="l" rtl="0" eaLnBrk="1" latinLnBrk="0" hangingPunct="1">
                <a:spcBef>
                  <a:spcPct val="20000"/>
                </a:spcBef>
                <a:buClr>
                  <a:schemeClr val="accent2">
                    <a:shade val="75000"/>
                  </a:schemeClr>
                </a:buClr>
                <a:buSzPct val="90000"/>
                <a:buChar char="•"/>
                <a:defRPr kumimoji="0" sz="1400" kern="1200" cap="all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Wingdings 2"/>
                <a:buNone/>
              </a:pPr>
              <a:r>
                <a:rPr lang="ru-RU" sz="800" b="1" dirty="0" smtClean="0"/>
                <a:t>Проезды с бетонным покрытием</a:t>
              </a:r>
              <a:endParaRPr lang="ru-RU" sz="800" b="1" dirty="0"/>
            </a:p>
          </p:txBody>
        </p:sp>
      </p:grpSp>
      <p:sp>
        <p:nvSpPr>
          <p:cNvPr id="51" name="Заголовок 1"/>
          <p:cNvSpPr txBox="1">
            <a:spLocks/>
          </p:cNvSpPr>
          <p:nvPr/>
        </p:nvSpPr>
        <p:spPr>
          <a:xfrm>
            <a:off x="6840984" y="6381327"/>
            <a:ext cx="2197164" cy="300267"/>
          </a:xfrm>
          <a:prstGeom prst="rect">
            <a:avLst/>
          </a:prstGeom>
        </p:spPr>
        <p:txBody>
          <a:bodyPr vert="horz" rtlCol="0" anchor="b" anchorCtr="0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100" b="1" dirty="0" smtClean="0">
                <a:solidFill>
                  <a:schemeClr val="bg1"/>
                </a:solidFill>
              </a:rPr>
              <a:t>ООО «АС «АРС – Проект»</a:t>
            </a:r>
            <a:endParaRPr lang="ru-RU" sz="11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33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" t="8637" r="27265" b="8158"/>
          <a:stretch/>
        </p:blipFill>
        <p:spPr>
          <a:xfrm>
            <a:off x="3061712" y="625648"/>
            <a:ext cx="5939512" cy="5559444"/>
          </a:xfrm>
        </p:spPr>
      </p:pic>
      <p:sp>
        <p:nvSpPr>
          <p:cNvPr id="34" name="Заголовок 33"/>
          <p:cNvSpPr>
            <a:spLocks noGrp="1"/>
          </p:cNvSpPr>
          <p:nvPr>
            <p:ph type="title"/>
          </p:nvPr>
        </p:nvSpPr>
        <p:spPr>
          <a:xfrm>
            <a:off x="432274" y="792539"/>
            <a:ext cx="2418384" cy="990600"/>
          </a:xfrm>
        </p:spPr>
        <p:txBody>
          <a:bodyPr/>
          <a:lstStyle/>
          <a:p>
            <a:pPr algn="ctr"/>
            <a:r>
              <a:rPr lang="ru-RU" sz="1800" dirty="0"/>
              <a:t>Концепция. </a:t>
            </a:r>
            <a:r>
              <a:rPr lang="ru-RU" sz="1800" dirty="0" smtClean="0"/>
              <a:t>Функциональная схема.</a:t>
            </a:r>
            <a:endParaRPr lang="ru-RU" sz="1800" dirty="0"/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390065" y="1857492"/>
            <a:ext cx="2418384" cy="4379821"/>
          </a:xfr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</a:pPr>
            <a:r>
              <a:rPr lang="ru-RU" dirty="0" smtClean="0"/>
              <a:t>Проектом благоустройства дворовой территории выделено 3 зоны:</a:t>
            </a:r>
          </a:p>
          <a:p>
            <a:pPr marL="285750" indent="-285750">
              <a:spcBef>
                <a:spcPts val="0"/>
              </a:spcBef>
              <a:buClr>
                <a:schemeClr val="tx1"/>
              </a:buClr>
              <a:buFont typeface="Wingdings" pitchFamily="2" charset="2"/>
              <a:buChar char="q"/>
            </a:pPr>
            <a:r>
              <a:rPr lang="ru-RU" dirty="0" smtClean="0"/>
              <a:t>Зона отдыха</a:t>
            </a:r>
          </a:p>
          <a:p>
            <a:pPr marL="285750" indent="-285750">
              <a:spcBef>
                <a:spcPts val="0"/>
              </a:spcBef>
              <a:buClr>
                <a:schemeClr val="tx1"/>
              </a:buClr>
              <a:buFont typeface="Wingdings" pitchFamily="2" charset="2"/>
              <a:buChar char="q"/>
            </a:pPr>
            <a:r>
              <a:rPr lang="ru-RU" dirty="0" smtClean="0"/>
              <a:t>Игровая зона</a:t>
            </a:r>
          </a:p>
          <a:p>
            <a:pPr marL="285750" indent="-285750">
              <a:spcBef>
                <a:spcPts val="0"/>
              </a:spcBef>
              <a:buClr>
                <a:schemeClr val="tx1"/>
              </a:buClr>
              <a:buFont typeface="Wingdings" pitchFamily="2" charset="2"/>
              <a:buChar char="q"/>
            </a:pPr>
            <a:r>
              <a:rPr lang="ru-RU" dirty="0" smtClean="0"/>
              <a:t>Спортивная зона</a:t>
            </a:r>
          </a:p>
          <a:p>
            <a:pPr>
              <a:spcBef>
                <a:spcPts val="0"/>
              </a:spcBef>
              <a:buClr>
                <a:schemeClr val="tx1"/>
              </a:buClr>
            </a:pPr>
            <a:endParaRPr lang="ru-RU" dirty="0" smtClean="0"/>
          </a:p>
          <a:p>
            <a:pPr>
              <a:spcBef>
                <a:spcPts val="0"/>
              </a:spcBef>
              <a:buClr>
                <a:schemeClr val="tx1"/>
              </a:buClr>
            </a:pPr>
            <a:r>
              <a:rPr lang="ru-RU" dirty="0" smtClean="0"/>
              <a:t>Игровая зона подразделяется для:</a:t>
            </a:r>
          </a:p>
          <a:p>
            <a:pPr marL="285750" indent="-285750">
              <a:spcBef>
                <a:spcPts val="0"/>
              </a:spcBef>
              <a:buClr>
                <a:schemeClr val="tx1"/>
              </a:buClr>
              <a:buFont typeface="Wingdings" pitchFamily="2" charset="2"/>
              <a:buChar char="q"/>
            </a:pPr>
            <a:r>
              <a:rPr lang="ru-RU" dirty="0" smtClean="0"/>
              <a:t>Детей дошкольного возраста;</a:t>
            </a:r>
          </a:p>
          <a:p>
            <a:pPr marL="285750" indent="-285750">
              <a:spcBef>
                <a:spcPts val="0"/>
              </a:spcBef>
              <a:buClr>
                <a:schemeClr val="tx1"/>
              </a:buClr>
              <a:buFont typeface="Wingdings" pitchFamily="2" charset="2"/>
              <a:buChar char="q"/>
            </a:pPr>
            <a:r>
              <a:rPr lang="ru-RU" dirty="0" smtClean="0"/>
              <a:t>Детей школьного возраста.</a:t>
            </a:r>
          </a:p>
          <a:p>
            <a:pPr marL="285750" indent="-285750" algn="just">
              <a:buClr>
                <a:schemeClr val="tx1"/>
              </a:buClr>
              <a:buFont typeface="Wingdings" pitchFamily="2" charset="2"/>
              <a:buChar char="q"/>
            </a:pPr>
            <a:endParaRPr lang="ru-RU" sz="1400" dirty="0" smtClean="0"/>
          </a:p>
        </p:txBody>
      </p:sp>
      <p:sp>
        <p:nvSpPr>
          <p:cNvPr id="36" name="Прямоугольник 35"/>
          <p:cNvSpPr/>
          <p:nvPr/>
        </p:nvSpPr>
        <p:spPr>
          <a:xfrm>
            <a:off x="8569176" y="5373216"/>
            <a:ext cx="576065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2" name="Группа 31"/>
          <p:cNvGrpSpPr/>
          <p:nvPr/>
        </p:nvGrpSpPr>
        <p:grpSpPr>
          <a:xfrm>
            <a:off x="3240585" y="3068961"/>
            <a:ext cx="1635865" cy="1250525"/>
            <a:chOff x="4969176" y="960024"/>
            <a:chExt cx="2056464" cy="897467"/>
          </a:xfrm>
        </p:grpSpPr>
        <p:sp>
          <p:nvSpPr>
            <p:cNvPr id="33" name="Полилиния 32"/>
            <p:cNvSpPr/>
            <p:nvPr/>
          </p:nvSpPr>
          <p:spPr>
            <a:xfrm>
              <a:off x="5052060" y="984769"/>
              <a:ext cx="1973580" cy="872722"/>
            </a:xfrm>
            <a:custGeom>
              <a:avLst/>
              <a:gdLst>
                <a:gd name="connsiteX0" fmla="*/ 1325880 w 1973580"/>
                <a:gd name="connsiteY0" fmla="*/ 266700 h 845820"/>
                <a:gd name="connsiteX1" fmla="*/ 0 w 1973580"/>
                <a:gd name="connsiteY1" fmla="*/ 266700 h 845820"/>
                <a:gd name="connsiteX2" fmla="*/ 0 w 1973580"/>
                <a:gd name="connsiteY2" fmla="*/ 0 h 845820"/>
                <a:gd name="connsiteX3" fmla="*/ 1325880 w 1973580"/>
                <a:gd name="connsiteY3" fmla="*/ 0 h 845820"/>
                <a:gd name="connsiteX4" fmla="*/ 1325880 w 1973580"/>
                <a:gd name="connsiteY4" fmla="*/ 190500 h 845820"/>
                <a:gd name="connsiteX5" fmla="*/ 1973580 w 1973580"/>
                <a:gd name="connsiteY5" fmla="*/ 845820 h 845820"/>
                <a:gd name="connsiteX6" fmla="*/ 1325880 w 1973580"/>
                <a:gd name="connsiteY6" fmla="*/ 266700 h 845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73580" h="845820">
                  <a:moveTo>
                    <a:pt x="1325880" y="266700"/>
                  </a:moveTo>
                  <a:lnTo>
                    <a:pt x="0" y="266700"/>
                  </a:lnTo>
                  <a:lnTo>
                    <a:pt x="0" y="0"/>
                  </a:lnTo>
                  <a:lnTo>
                    <a:pt x="1325880" y="0"/>
                  </a:lnTo>
                  <a:lnTo>
                    <a:pt x="1325880" y="190500"/>
                  </a:lnTo>
                  <a:lnTo>
                    <a:pt x="1973580" y="845820"/>
                  </a:lnTo>
                  <a:lnTo>
                    <a:pt x="1325880" y="26670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Объект 2"/>
            <p:cNvSpPr txBox="1">
              <a:spLocks/>
            </p:cNvSpPr>
            <p:nvPr/>
          </p:nvSpPr>
          <p:spPr>
            <a:xfrm>
              <a:off x="4969176" y="960024"/>
              <a:ext cx="1483118" cy="287770"/>
            </a:xfrm>
            <a:prstGeom prst="rect">
              <a:avLst/>
            </a:prstGeom>
            <a:noFill/>
          </p:spPr>
          <p:txBody>
            <a:bodyPr vert="horz">
              <a:noAutofit/>
            </a:bodyPr>
            <a:lstStyle>
              <a:lvl1pPr marL="274320" indent="-27432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/>
                <a:buChar char=""/>
                <a:defRPr kumimoji="0"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40" indent="-27432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/>
                <a:buChar char=""/>
                <a:defRPr kumimoji="0" sz="2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822960" indent="-22860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SzPct val="75000"/>
                <a:buFont typeface="Wingdings 2"/>
                <a:buChar char="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97280" indent="-228600" algn="l" rtl="0" eaLnBrk="1" latinLnBrk="0" hangingPunct="1">
                <a:spcBef>
                  <a:spcPct val="20000"/>
                </a:spcBef>
                <a:buClr>
                  <a:schemeClr val="accent4"/>
                </a:buClr>
                <a:buSzPct val="70000"/>
                <a:buFont typeface="Wingdings"/>
                <a:buChar char=""/>
                <a:defRPr kumimoji="0"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371600" indent="-228600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FontTx/>
                <a:buChar char="•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645920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80000"/>
                <a:buFont typeface="Wingdings 2"/>
                <a:buChar char="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20240" indent="-182880" algn="l" rtl="0" eaLnBrk="1" latinLnBrk="0" hangingPunct="1">
                <a:spcBef>
                  <a:spcPct val="20000"/>
                </a:spcBef>
                <a:buClr>
                  <a:schemeClr val="accent1">
                    <a:shade val="75000"/>
                  </a:schemeClr>
                </a:buClr>
                <a:buSzPct val="90000"/>
                <a:buChar char="•"/>
                <a:defRPr kumimoji="0"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03120" indent="-182880" algn="l" rtl="0" eaLnBrk="1" latinLnBrk="0" hangingPunct="1">
                <a:spcBef>
                  <a:spcPct val="20000"/>
                </a:spcBef>
                <a:buClr>
                  <a:schemeClr val="accent4">
                    <a:shade val="75000"/>
                  </a:schemeClr>
                </a:buClr>
                <a:buChar char="•"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377440" indent="-182880" algn="l" rtl="0" eaLnBrk="1" latinLnBrk="0" hangingPunct="1">
                <a:spcBef>
                  <a:spcPct val="20000"/>
                </a:spcBef>
                <a:buClr>
                  <a:schemeClr val="accent2">
                    <a:shade val="75000"/>
                  </a:schemeClr>
                </a:buClr>
                <a:buSzPct val="90000"/>
                <a:buChar char="•"/>
                <a:defRPr kumimoji="0" sz="1400" kern="1200" cap="all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Wingdings 2"/>
                <a:buNone/>
              </a:pPr>
              <a:r>
                <a:rPr lang="ru-RU" sz="1200" b="1" dirty="0"/>
                <a:t>И</a:t>
              </a:r>
              <a:r>
                <a:rPr lang="ru-RU" sz="1200" b="1" dirty="0" smtClean="0"/>
                <a:t>гровая зона</a:t>
              </a:r>
              <a:endParaRPr lang="ru-RU" sz="1200" b="1" dirty="0"/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6363856" y="2909454"/>
            <a:ext cx="2000505" cy="1959705"/>
            <a:chOff x="6363855" y="2909454"/>
            <a:chExt cx="2000505" cy="1959705"/>
          </a:xfrm>
        </p:grpSpPr>
        <p:sp>
          <p:nvSpPr>
            <p:cNvPr id="2" name="Полилиния 1"/>
            <p:cNvSpPr/>
            <p:nvPr/>
          </p:nvSpPr>
          <p:spPr>
            <a:xfrm>
              <a:off x="6363855" y="2909454"/>
              <a:ext cx="1853021" cy="1959705"/>
            </a:xfrm>
            <a:custGeom>
              <a:avLst/>
              <a:gdLst>
                <a:gd name="connsiteX0" fmla="*/ 729672 w 1948872"/>
                <a:gd name="connsiteY0" fmla="*/ 1634836 h 1634836"/>
                <a:gd name="connsiteX1" fmla="*/ 1948872 w 1948872"/>
                <a:gd name="connsiteY1" fmla="*/ 1634836 h 1634836"/>
                <a:gd name="connsiteX2" fmla="*/ 1948872 w 1948872"/>
                <a:gd name="connsiteY2" fmla="*/ 1403927 h 1634836"/>
                <a:gd name="connsiteX3" fmla="*/ 720436 w 1948872"/>
                <a:gd name="connsiteY3" fmla="*/ 1403927 h 1634836"/>
                <a:gd name="connsiteX4" fmla="*/ 0 w 1948872"/>
                <a:gd name="connsiteY4" fmla="*/ 0 h 1634836"/>
                <a:gd name="connsiteX5" fmla="*/ 729672 w 1948872"/>
                <a:gd name="connsiteY5" fmla="*/ 1634836 h 1634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48872" h="1634836">
                  <a:moveTo>
                    <a:pt x="729672" y="1634836"/>
                  </a:moveTo>
                  <a:lnTo>
                    <a:pt x="1948872" y="1634836"/>
                  </a:lnTo>
                  <a:lnTo>
                    <a:pt x="1948872" y="1403927"/>
                  </a:lnTo>
                  <a:lnTo>
                    <a:pt x="720436" y="1403927"/>
                  </a:lnTo>
                  <a:lnTo>
                    <a:pt x="0" y="0"/>
                  </a:lnTo>
                  <a:lnTo>
                    <a:pt x="729672" y="1634836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Объект 2"/>
            <p:cNvSpPr txBox="1">
              <a:spLocks/>
            </p:cNvSpPr>
            <p:nvPr/>
          </p:nvSpPr>
          <p:spPr>
            <a:xfrm>
              <a:off x="6840984" y="4606561"/>
              <a:ext cx="1523376" cy="262597"/>
            </a:xfrm>
            <a:prstGeom prst="rect">
              <a:avLst/>
            </a:prstGeom>
            <a:noFill/>
          </p:spPr>
          <p:txBody>
            <a:bodyPr vert="horz">
              <a:noAutofit/>
            </a:bodyPr>
            <a:lstStyle>
              <a:lvl1pPr marL="274320" indent="-27432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/>
                <a:buChar char=""/>
                <a:defRPr kumimoji="0"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40" indent="-27432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/>
                <a:buChar char=""/>
                <a:defRPr kumimoji="0" sz="2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822960" indent="-22860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SzPct val="75000"/>
                <a:buFont typeface="Wingdings 2"/>
                <a:buChar char="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97280" indent="-228600" algn="l" rtl="0" eaLnBrk="1" latinLnBrk="0" hangingPunct="1">
                <a:spcBef>
                  <a:spcPct val="20000"/>
                </a:spcBef>
                <a:buClr>
                  <a:schemeClr val="accent4"/>
                </a:buClr>
                <a:buSzPct val="70000"/>
                <a:buFont typeface="Wingdings"/>
                <a:buChar char=""/>
                <a:defRPr kumimoji="0"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371600" indent="-228600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FontTx/>
                <a:buChar char="•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645920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80000"/>
                <a:buFont typeface="Wingdings 2"/>
                <a:buChar char="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20240" indent="-182880" algn="l" rtl="0" eaLnBrk="1" latinLnBrk="0" hangingPunct="1">
                <a:spcBef>
                  <a:spcPct val="20000"/>
                </a:spcBef>
                <a:buClr>
                  <a:schemeClr val="accent1">
                    <a:shade val="75000"/>
                  </a:schemeClr>
                </a:buClr>
                <a:buSzPct val="90000"/>
                <a:buChar char="•"/>
                <a:defRPr kumimoji="0"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03120" indent="-182880" algn="l" rtl="0" eaLnBrk="1" latinLnBrk="0" hangingPunct="1">
                <a:spcBef>
                  <a:spcPct val="20000"/>
                </a:spcBef>
                <a:buClr>
                  <a:schemeClr val="accent4">
                    <a:shade val="75000"/>
                  </a:schemeClr>
                </a:buClr>
                <a:buChar char="•"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377440" indent="-182880" algn="l" rtl="0" eaLnBrk="1" latinLnBrk="0" hangingPunct="1">
                <a:spcBef>
                  <a:spcPct val="20000"/>
                </a:spcBef>
                <a:buClr>
                  <a:schemeClr val="accent2">
                    <a:shade val="75000"/>
                  </a:schemeClr>
                </a:buClr>
                <a:buSzPct val="90000"/>
                <a:buChar char="•"/>
                <a:defRPr kumimoji="0" sz="1400" kern="1200" cap="all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Wingdings 2"/>
                <a:buNone/>
              </a:pPr>
              <a:r>
                <a:rPr lang="ru-RU" sz="1200" b="1" dirty="0" smtClean="0"/>
                <a:t>Зона отдыха</a:t>
              </a:r>
              <a:endParaRPr lang="ru-RU" sz="1200" b="1" dirty="0"/>
            </a:p>
          </p:txBody>
        </p:sp>
      </p:grpSp>
      <p:grpSp>
        <p:nvGrpSpPr>
          <p:cNvPr id="41" name="Группа 40"/>
          <p:cNvGrpSpPr/>
          <p:nvPr/>
        </p:nvGrpSpPr>
        <p:grpSpPr>
          <a:xfrm>
            <a:off x="3960664" y="1268760"/>
            <a:ext cx="1994215" cy="1201854"/>
            <a:chOff x="4969176" y="960024"/>
            <a:chExt cx="2056464" cy="897467"/>
          </a:xfrm>
        </p:grpSpPr>
        <p:sp>
          <p:nvSpPr>
            <p:cNvPr id="42" name="Полилиния 41"/>
            <p:cNvSpPr/>
            <p:nvPr/>
          </p:nvSpPr>
          <p:spPr>
            <a:xfrm>
              <a:off x="5052060" y="984769"/>
              <a:ext cx="1973580" cy="872722"/>
            </a:xfrm>
            <a:custGeom>
              <a:avLst/>
              <a:gdLst>
                <a:gd name="connsiteX0" fmla="*/ 1325880 w 1973580"/>
                <a:gd name="connsiteY0" fmla="*/ 266700 h 845820"/>
                <a:gd name="connsiteX1" fmla="*/ 0 w 1973580"/>
                <a:gd name="connsiteY1" fmla="*/ 266700 h 845820"/>
                <a:gd name="connsiteX2" fmla="*/ 0 w 1973580"/>
                <a:gd name="connsiteY2" fmla="*/ 0 h 845820"/>
                <a:gd name="connsiteX3" fmla="*/ 1325880 w 1973580"/>
                <a:gd name="connsiteY3" fmla="*/ 0 h 845820"/>
                <a:gd name="connsiteX4" fmla="*/ 1325880 w 1973580"/>
                <a:gd name="connsiteY4" fmla="*/ 190500 h 845820"/>
                <a:gd name="connsiteX5" fmla="*/ 1973580 w 1973580"/>
                <a:gd name="connsiteY5" fmla="*/ 845820 h 845820"/>
                <a:gd name="connsiteX6" fmla="*/ 1325880 w 1973580"/>
                <a:gd name="connsiteY6" fmla="*/ 266700 h 845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73580" h="845820">
                  <a:moveTo>
                    <a:pt x="1325880" y="266700"/>
                  </a:moveTo>
                  <a:lnTo>
                    <a:pt x="0" y="266700"/>
                  </a:lnTo>
                  <a:lnTo>
                    <a:pt x="0" y="0"/>
                  </a:lnTo>
                  <a:lnTo>
                    <a:pt x="1325880" y="0"/>
                  </a:lnTo>
                  <a:lnTo>
                    <a:pt x="1325880" y="190500"/>
                  </a:lnTo>
                  <a:lnTo>
                    <a:pt x="1973580" y="845820"/>
                  </a:lnTo>
                  <a:lnTo>
                    <a:pt x="1325880" y="26670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Объект 2"/>
            <p:cNvSpPr txBox="1">
              <a:spLocks/>
            </p:cNvSpPr>
            <p:nvPr/>
          </p:nvSpPr>
          <p:spPr>
            <a:xfrm>
              <a:off x="4969176" y="960024"/>
              <a:ext cx="1483118" cy="287770"/>
            </a:xfrm>
            <a:prstGeom prst="rect">
              <a:avLst/>
            </a:prstGeom>
            <a:noFill/>
          </p:spPr>
          <p:txBody>
            <a:bodyPr vert="horz">
              <a:noAutofit/>
            </a:bodyPr>
            <a:lstStyle>
              <a:lvl1pPr marL="274320" indent="-27432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/>
                <a:buChar char=""/>
                <a:defRPr kumimoji="0"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40" indent="-27432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/>
                <a:buChar char=""/>
                <a:defRPr kumimoji="0" sz="2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822960" indent="-22860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SzPct val="75000"/>
                <a:buFont typeface="Wingdings 2"/>
                <a:buChar char="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97280" indent="-228600" algn="l" rtl="0" eaLnBrk="1" latinLnBrk="0" hangingPunct="1">
                <a:spcBef>
                  <a:spcPct val="20000"/>
                </a:spcBef>
                <a:buClr>
                  <a:schemeClr val="accent4"/>
                </a:buClr>
                <a:buSzPct val="70000"/>
                <a:buFont typeface="Wingdings"/>
                <a:buChar char=""/>
                <a:defRPr kumimoji="0"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371600" indent="-228600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FontTx/>
                <a:buChar char="•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645920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80000"/>
                <a:buFont typeface="Wingdings 2"/>
                <a:buChar char="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20240" indent="-182880" algn="l" rtl="0" eaLnBrk="1" latinLnBrk="0" hangingPunct="1">
                <a:spcBef>
                  <a:spcPct val="20000"/>
                </a:spcBef>
                <a:buClr>
                  <a:schemeClr val="accent1">
                    <a:shade val="75000"/>
                  </a:schemeClr>
                </a:buClr>
                <a:buSzPct val="90000"/>
                <a:buChar char="•"/>
                <a:defRPr kumimoji="0"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03120" indent="-182880" algn="l" rtl="0" eaLnBrk="1" latinLnBrk="0" hangingPunct="1">
                <a:spcBef>
                  <a:spcPct val="20000"/>
                </a:spcBef>
                <a:buClr>
                  <a:schemeClr val="accent4">
                    <a:shade val="75000"/>
                  </a:schemeClr>
                </a:buClr>
                <a:buChar char="•"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377440" indent="-182880" algn="l" rtl="0" eaLnBrk="1" latinLnBrk="0" hangingPunct="1">
                <a:spcBef>
                  <a:spcPct val="20000"/>
                </a:spcBef>
                <a:buClr>
                  <a:schemeClr val="accent2">
                    <a:shade val="75000"/>
                  </a:schemeClr>
                </a:buClr>
                <a:buSzPct val="90000"/>
                <a:buChar char="•"/>
                <a:defRPr kumimoji="0" sz="1400" kern="1200" cap="all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Wingdings 2"/>
                <a:buNone/>
              </a:pPr>
              <a:r>
                <a:rPr lang="ru-RU" sz="1200" b="1" dirty="0" smtClean="0"/>
                <a:t>Спортивная зона</a:t>
              </a:r>
              <a:endParaRPr lang="ru-RU" sz="1200" b="1" dirty="0"/>
            </a:p>
          </p:txBody>
        </p:sp>
      </p:grpSp>
      <p:grpSp>
        <p:nvGrpSpPr>
          <p:cNvPr id="47" name="Группа 46"/>
          <p:cNvGrpSpPr/>
          <p:nvPr/>
        </p:nvGrpSpPr>
        <p:grpSpPr>
          <a:xfrm>
            <a:off x="6693501" y="3269598"/>
            <a:ext cx="2163708" cy="680170"/>
            <a:chOff x="6160655" y="3074920"/>
            <a:chExt cx="1976473" cy="713859"/>
          </a:xfrm>
        </p:grpSpPr>
        <p:sp>
          <p:nvSpPr>
            <p:cNvPr id="48" name="Полилиния 47"/>
            <p:cNvSpPr/>
            <p:nvPr/>
          </p:nvSpPr>
          <p:spPr>
            <a:xfrm>
              <a:off x="6160655" y="3074920"/>
              <a:ext cx="1904466" cy="711989"/>
            </a:xfrm>
            <a:custGeom>
              <a:avLst/>
              <a:gdLst>
                <a:gd name="connsiteX0" fmla="*/ 0 w 1727200"/>
                <a:gd name="connsiteY0" fmla="*/ 0 h 738909"/>
                <a:gd name="connsiteX1" fmla="*/ 600363 w 1727200"/>
                <a:gd name="connsiteY1" fmla="*/ 738909 h 738909"/>
                <a:gd name="connsiteX2" fmla="*/ 1727200 w 1727200"/>
                <a:gd name="connsiteY2" fmla="*/ 738909 h 738909"/>
                <a:gd name="connsiteX3" fmla="*/ 1727200 w 1727200"/>
                <a:gd name="connsiteY3" fmla="*/ 461818 h 738909"/>
                <a:gd name="connsiteX4" fmla="*/ 600363 w 1727200"/>
                <a:gd name="connsiteY4" fmla="*/ 461818 h 738909"/>
                <a:gd name="connsiteX5" fmla="*/ 600363 w 1727200"/>
                <a:gd name="connsiteY5" fmla="*/ 618836 h 738909"/>
                <a:gd name="connsiteX6" fmla="*/ 0 w 1727200"/>
                <a:gd name="connsiteY6" fmla="*/ 0 h 738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27200" h="738909">
                  <a:moveTo>
                    <a:pt x="0" y="0"/>
                  </a:moveTo>
                  <a:lnTo>
                    <a:pt x="600363" y="738909"/>
                  </a:lnTo>
                  <a:lnTo>
                    <a:pt x="1727200" y="738909"/>
                  </a:lnTo>
                  <a:lnTo>
                    <a:pt x="1727200" y="461818"/>
                  </a:lnTo>
                  <a:lnTo>
                    <a:pt x="600363" y="461818"/>
                  </a:lnTo>
                  <a:lnTo>
                    <a:pt x="600363" y="6188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" name="Объект 2"/>
            <p:cNvSpPr txBox="1">
              <a:spLocks/>
            </p:cNvSpPr>
            <p:nvPr/>
          </p:nvSpPr>
          <p:spPr>
            <a:xfrm>
              <a:off x="6763932" y="3501008"/>
              <a:ext cx="1373196" cy="287771"/>
            </a:xfrm>
            <a:prstGeom prst="rect">
              <a:avLst/>
            </a:prstGeom>
            <a:noFill/>
          </p:spPr>
          <p:txBody>
            <a:bodyPr vert="horz">
              <a:noAutofit/>
            </a:bodyPr>
            <a:lstStyle>
              <a:lvl1pPr marL="274320" indent="-27432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/>
                <a:buChar char=""/>
                <a:defRPr kumimoji="0"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40" indent="-27432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/>
                <a:buChar char=""/>
                <a:defRPr kumimoji="0" sz="2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822960" indent="-22860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SzPct val="75000"/>
                <a:buFont typeface="Wingdings 2"/>
                <a:buChar char="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97280" indent="-228600" algn="l" rtl="0" eaLnBrk="1" latinLnBrk="0" hangingPunct="1">
                <a:spcBef>
                  <a:spcPct val="20000"/>
                </a:spcBef>
                <a:buClr>
                  <a:schemeClr val="accent4"/>
                </a:buClr>
                <a:buSzPct val="70000"/>
                <a:buFont typeface="Wingdings"/>
                <a:buChar char=""/>
                <a:defRPr kumimoji="0"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371600" indent="-228600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FontTx/>
                <a:buChar char="•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645920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80000"/>
                <a:buFont typeface="Wingdings 2"/>
                <a:buChar char="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20240" indent="-182880" algn="l" rtl="0" eaLnBrk="1" latinLnBrk="0" hangingPunct="1">
                <a:spcBef>
                  <a:spcPct val="20000"/>
                </a:spcBef>
                <a:buClr>
                  <a:schemeClr val="accent1">
                    <a:shade val="75000"/>
                  </a:schemeClr>
                </a:buClr>
                <a:buSzPct val="90000"/>
                <a:buChar char="•"/>
                <a:defRPr kumimoji="0"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03120" indent="-182880" algn="l" rtl="0" eaLnBrk="1" latinLnBrk="0" hangingPunct="1">
                <a:spcBef>
                  <a:spcPct val="20000"/>
                </a:spcBef>
                <a:buClr>
                  <a:schemeClr val="accent4">
                    <a:shade val="75000"/>
                  </a:schemeClr>
                </a:buClr>
                <a:buChar char="•"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377440" indent="-182880" algn="l" rtl="0" eaLnBrk="1" latinLnBrk="0" hangingPunct="1">
                <a:spcBef>
                  <a:spcPct val="20000"/>
                </a:spcBef>
                <a:buClr>
                  <a:schemeClr val="accent2">
                    <a:shade val="75000"/>
                  </a:schemeClr>
                </a:buClr>
                <a:buSzPct val="90000"/>
                <a:buChar char="•"/>
                <a:defRPr kumimoji="0" sz="1400" kern="1200" cap="all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Wingdings 2"/>
                <a:buNone/>
              </a:pPr>
              <a:r>
                <a:rPr lang="ru-RU" sz="1200" b="1" dirty="0" smtClean="0"/>
                <a:t>Игровая зона</a:t>
              </a:r>
              <a:endParaRPr lang="ru-RU" sz="1200" b="1" dirty="0"/>
            </a:p>
          </p:txBody>
        </p:sp>
      </p:grpSp>
      <p:sp>
        <p:nvSpPr>
          <p:cNvPr id="18" name="Заголовок 1"/>
          <p:cNvSpPr txBox="1">
            <a:spLocks/>
          </p:cNvSpPr>
          <p:nvPr/>
        </p:nvSpPr>
        <p:spPr>
          <a:xfrm>
            <a:off x="6840984" y="6381327"/>
            <a:ext cx="2197164" cy="300267"/>
          </a:xfrm>
          <a:prstGeom prst="rect">
            <a:avLst/>
          </a:prstGeom>
        </p:spPr>
        <p:txBody>
          <a:bodyPr vert="horz" rtlCol="0" anchor="b" anchorCtr="0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100" b="1" dirty="0" smtClean="0">
                <a:solidFill>
                  <a:schemeClr val="bg1"/>
                </a:solidFill>
              </a:rPr>
              <a:t>ООО «АС «АРС – Проект»</a:t>
            </a:r>
            <a:endParaRPr lang="ru-RU" sz="11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778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12268" y="116632"/>
            <a:ext cx="8737389" cy="792088"/>
          </a:xfrm>
          <a:prstGeom prst="rect">
            <a:avLst/>
          </a:prstGeom>
        </p:spPr>
        <p:txBody>
          <a:bodyPr vert="horz" rtlCol="0" anchor="b" anchorCtr="0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19" y="836712"/>
            <a:ext cx="8664005" cy="5198402"/>
          </a:xfrm>
          <a:prstGeom prst="rect">
            <a:avLst/>
          </a:prstGeom>
          <a:effectLst>
            <a:softEdge rad="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144241" y="160586"/>
            <a:ext cx="9073009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Заголовок 2"/>
          <p:cNvSpPr txBox="1">
            <a:spLocks/>
          </p:cNvSpPr>
          <p:nvPr/>
        </p:nvSpPr>
        <p:spPr>
          <a:xfrm>
            <a:off x="337219" y="136004"/>
            <a:ext cx="8736013" cy="379413"/>
          </a:xfrm>
          <a:prstGeom prst="rect">
            <a:avLst/>
          </a:prstGeom>
        </p:spPr>
        <p:txBody>
          <a:bodyPr vert="horz" anchor="b">
            <a:normAutofit lnSpcReduction="100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  <a:ea typeface="+mn-ea"/>
                <a:cs typeface="+mn-cs"/>
              </a:rPr>
              <a:t>3-</a:t>
            </a:r>
            <a:r>
              <a:rPr lang="en-US" sz="20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  <a:ea typeface="+mn-ea"/>
                <a:cs typeface="+mn-cs"/>
              </a:rPr>
              <a:t>D </a:t>
            </a:r>
            <a:r>
              <a:rPr lang="ru-RU" sz="20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  <a:ea typeface="+mn-ea"/>
                <a:cs typeface="+mn-cs"/>
              </a:rPr>
              <a:t>визуализация</a:t>
            </a:r>
            <a:endParaRPr lang="ru-RU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36" name="Заголовок 1"/>
          <p:cNvSpPr txBox="1">
            <a:spLocks/>
          </p:cNvSpPr>
          <p:nvPr/>
        </p:nvSpPr>
        <p:spPr>
          <a:xfrm>
            <a:off x="6840984" y="6381327"/>
            <a:ext cx="2197164" cy="300267"/>
          </a:xfrm>
          <a:prstGeom prst="rect">
            <a:avLst/>
          </a:prstGeom>
        </p:spPr>
        <p:txBody>
          <a:bodyPr vert="horz" rtlCol="0" anchor="b" anchorCtr="0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100" b="1" dirty="0" smtClean="0">
                <a:solidFill>
                  <a:schemeClr val="bg1"/>
                </a:solidFill>
              </a:rPr>
              <a:t>ООО «АС «АРС – Проект»</a:t>
            </a:r>
            <a:endParaRPr lang="ru-RU" sz="11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167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371264" y="764705"/>
            <a:ext cx="8618955" cy="5400601"/>
            <a:chOff x="454278" y="836712"/>
            <a:chExt cx="8618954" cy="5400601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510" y="836712"/>
              <a:ext cx="4200466" cy="252028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2764" y="836712"/>
              <a:ext cx="4200468" cy="252028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278" y="3716209"/>
              <a:ext cx="4200466" cy="252028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59" t="19231" r="16968" b="12896"/>
            <a:stretch/>
          </p:blipFill>
          <p:spPr>
            <a:xfrm>
              <a:off x="4872764" y="3717030"/>
              <a:ext cx="4200467" cy="252028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9" name="Прямоугольник 8"/>
          <p:cNvSpPr/>
          <p:nvPr/>
        </p:nvSpPr>
        <p:spPr>
          <a:xfrm>
            <a:off x="144241" y="160586"/>
            <a:ext cx="9073009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Заголовок 2"/>
          <p:cNvSpPr txBox="1">
            <a:spLocks/>
          </p:cNvSpPr>
          <p:nvPr/>
        </p:nvSpPr>
        <p:spPr>
          <a:xfrm>
            <a:off x="337219" y="136004"/>
            <a:ext cx="8736013" cy="379413"/>
          </a:xfrm>
          <a:prstGeom prst="rect">
            <a:avLst/>
          </a:prstGeom>
        </p:spPr>
        <p:txBody>
          <a:bodyPr vert="horz" anchor="b">
            <a:normAutofit lnSpcReduction="100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  <a:ea typeface="+mn-ea"/>
                <a:cs typeface="+mn-cs"/>
              </a:rPr>
              <a:t>3-</a:t>
            </a:r>
            <a:r>
              <a:rPr lang="en-US" sz="20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  <a:ea typeface="+mn-ea"/>
                <a:cs typeface="+mn-cs"/>
              </a:rPr>
              <a:t>D </a:t>
            </a:r>
            <a:r>
              <a:rPr lang="ru-RU" sz="20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  <a:ea typeface="+mn-ea"/>
                <a:cs typeface="+mn-cs"/>
              </a:rPr>
              <a:t>визуализация</a:t>
            </a:r>
            <a:endParaRPr lang="ru-RU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6840984" y="6381327"/>
            <a:ext cx="2197164" cy="300267"/>
          </a:xfrm>
          <a:prstGeom prst="rect">
            <a:avLst/>
          </a:prstGeom>
        </p:spPr>
        <p:txBody>
          <a:bodyPr vert="horz" rtlCol="0" anchor="b" anchorCtr="0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100" b="1" dirty="0" smtClean="0">
                <a:solidFill>
                  <a:schemeClr val="bg1"/>
                </a:solidFill>
              </a:rPr>
              <a:t>ООО «АС «АРС – Проект»</a:t>
            </a:r>
            <a:endParaRPr lang="ru-RU" sz="11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61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44241" y="160586"/>
            <a:ext cx="9073009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835379" y="140550"/>
            <a:ext cx="569073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Стоимость и перечень работ</a:t>
            </a:r>
            <a:endParaRPr lang="ru-RU" sz="20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3810164"/>
              </p:ext>
            </p:extLst>
          </p:nvPr>
        </p:nvGraphicFramePr>
        <p:xfrm>
          <a:off x="216249" y="540660"/>
          <a:ext cx="8928992" cy="57999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04055"/>
                <a:gridCol w="1080120"/>
                <a:gridCol w="3384376"/>
                <a:gridCol w="792088"/>
                <a:gridCol w="864096"/>
                <a:gridCol w="1224136"/>
                <a:gridCol w="1080121"/>
              </a:tblGrid>
              <a:tr h="5120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№ </a:t>
                      </a:r>
                      <a:endParaRPr lang="ru-RU" sz="1100" dirty="0" smtClean="0">
                        <a:effectLst/>
                        <a:latin typeface="+mj-lt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+mj-lt"/>
                        </a:rPr>
                        <a:t>п</a:t>
                      </a:r>
                      <a:r>
                        <a:rPr lang="ru-RU" sz="1100" dirty="0">
                          <a:effectLst/>
                          <a:latin typeface="+mj-lt"/>
                        </a:rPr>
                        <a:t>. п.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1290" marR="41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1290" marR="41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Наименование работы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1290" marR="41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Ед. изм.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1290" marR="41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кол-во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1290" marR="41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</a:rPr>
                        <a:t>стоимость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(руб.)</a:t>
                      </a:r>
                      <a:endParaRPr lang="ru-RU" sz="11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1290" marR="41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срок исполнения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1290" marR="41290" marT="0" marB="0" anchor="ctr"/>
                </a:tc>
              </a:tr>
              <a:tr h="247134">
                <a:tc row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1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1290" marR="41290" marT="0" marB="0" anchor="ctr"/>
                </a:tc>
                <a:tc row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Покрытия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1290" marR="4129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Тротуар из плитки прямоугольной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1290" marR="41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м2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1290" marR="41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572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1290" marR="41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1 195 497,16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1290" marR="41290" marT="0" marB="0" anchor="ctr"/>
                </a:tc>
                <a:tc rowSpan="2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01.10.2017 г.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1290" marR="41290" marT="0" marB="0" anchor="ctr"/>
                </a:tc>
              </a:tr>
              <a:tr h="12528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Поребрик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1290" marR="41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м.п.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1290" marR="41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450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1290" marR="41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439 299,00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1290" marR="4129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71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+mj-lt"/>
                        </a:rPr>
                        <a:t>Песчаное </a:t>
                      </a:r>
                      <a:r>
                        <a:rPr lang="ru-RU" sz="1100" dirty="0">
                          <a:effectLst/>
                          <a:latin typeface="+mj-lt"/>
                        </a:rPr>
                        <a:t>покрытие для детских площадок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1290" marR="41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м3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1290" marR="41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109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1290" marR="41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55 780,75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1290" marR="4129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15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+mj-lt"/>
                        </a:rPr>
                        <a:t>Прорезиненное </a:t>
                      </a:r>
                      <a:r>
                        <a:rPr lang="ru-RU" sz="1100" dirty="0">
                          <a:effectLst/>
                          <a:latin typeface="+mj-lt"/>
                        </a:rPr>
                        <a:t>покрытие для </a:t>
                      </a:r>
                      <a:r>
                        <a:rPr lang="ru-RU" sz="1100" dirty="0" smtClean="0">
                          <a:effectLst/>
                          <a:latin typeface="+mj-lt"/>
                        </a:rPr>
                        <a:t>спорт. </a:t>
                      </a:r>
                      <a:r>
                        <a:rPr lang="ru-RU" sz="1100" dirty="0">
                          <a:effectLst/>
                          <a:latin typeface="+mj-lt"/>
                        </a:rPr>
                        <a:t>площадок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1290" marR="41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м2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1290" marR="41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146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1290" marR="41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262 800,00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1290" marR="4129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71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Устройство проездов из бетонных плит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1290" marR="41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м2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1290" marR="41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475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1290" marR="41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1 434 893,54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1290" marR="4129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528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Бордюр дорожный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1290" marR="41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м.п.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1290" marR="41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337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1290" marR="41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791 892,54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1290" marR="4129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71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Площадка под ТБО из бетонных плит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1290" marR="41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м2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1290" marR="41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36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1290" marR="41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108 749,83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1290" marR="4129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5285">
                <a:tc row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2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1290" marR="41290" marT="0" marB="0" anchor="ctr"/>
                </a:tc>
                <a:tc row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Детская площадка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1290" marR="4129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ДИК (5304)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1290" marR="41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шт.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1290" marR="41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2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1290" marR="41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343 200,00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1290" marR="4129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71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Качели балансир (4104)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1290" marR="41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шт.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1290" marR="41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2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1290" marR="41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34 580,00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1290" marR="4129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528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Карусель (4194)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1290" marR="41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шт.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1290" marR="41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1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1290" marR="41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50 180,00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1290" marR="4129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71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Качели на дерев. стойках (4142)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1290" marR="41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шт.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1290" marR="41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1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1290" marR="41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31 720,00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1290" marR="4129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71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Подвеска качели с сиденьем резин (4968)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1290" marR="41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шт.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1290" marR="41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2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1290" marR="41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13 780,00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1290" marR="4129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528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Песочница (4242)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1290" marR="41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шт.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1290" marR="41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1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1290" marR="41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6 734,00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1290" marR="4129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82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Ограждение деревянное декоративное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1290" marR="41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м.п.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1290" marR="41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78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1290" marR="41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280 800,00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1290" marR="4129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4235">
                <a:tc row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3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1290" marR="41290" marT="0" marB="0" anchor="ctr"/>
                </a:tc>
                <a:tc row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Малые архитектурные формы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1290" marR="4129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Скамейка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1290" marR="41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шт.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1290" marR="41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19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1290" marR="41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218 500,00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1290" marR="4129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528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Урна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1290" marR="41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шт.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1290" marR="41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19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1290" marR="41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98 325,00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1290" marR="4129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71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  <a:latin typeface="+mj-lt"/>
                        </a:rPr>
                        <a:t>Брустер</a:t>
                      </a:r>
                      <a:r>
                        <a:rPr lang="ru-RU" sz="1100" dirty="0">
                          <a:effectLst/>
                          <a:latin typeface="+mj-lt"/>
                        </a:rPr>
                        <a:t> бетонный 0,4х0,5 м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1290" marR="41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  <a:latin typeface="+mj-lt"/>
                        </a:rPr>
                        <a:t>м.п</a:t>
                      </a:r>
                      <a:r>
                        <a:rPr lang="ru-RU" sz="1100" dirty="0">
                          <a:effectLst/>
                          <a:latin typeface="+mj-lt"/>
                        </a:rPr>
                        <a:t>.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1290" marR="41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10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1290" marR="41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40 000,00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1290" marR="4129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71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Фонарь освещения парковый h=3,0м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1290" marR="41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шт.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1290" marR="41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31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1290" marR="41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992 000,00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1290" marR="4129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528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Стойка хозяйственная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1290" marR="41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шт.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1290" marR="41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2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1290" marR="41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18 000,00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1290" marR="4129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1155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4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1290" marR="4129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Спортивная площадка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1290" marR="4129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Оборудование для </a:t>
                      </a:r>
                      <a:r>
                        <a:rPr lang="ru-RU" sz="1100" dirty="0" err="1">
                          <a:effectLst/>
                          <a:latin typeface="+mj-lt"/>
                        </a:rPr>
                        <a:t>Workout</a:t>
                      </a:r>
                      <a:r>
                        <a:rPr lang="ru-RU" sz="1100" dirty="0">
                          <a:effectLst/>
                          <a:latin typeface="+mj-lt"/>
                        </a:rPr>
                        <a:t> для взрослого населения (брусья, кольца, лестница) (6455)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1290" marR="41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шт.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1290" marR="41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1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1290" marR="41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189 922,50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1290" marR="4129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724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Ограждение деревянное с бетонными столбами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1290" marR="41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м.п.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1290" marR="41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20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1290" marR="41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122 000,00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1290" marR="4129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17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>
                        <a:effectLst/>
                        <a:latin typeface="+mj-lt"/>
                        <a:cs typeface="Times New Roman"/>
                      </a:endParaRPr>
                    </a:p>
                  </a:txBody>
                  <a:tcPr marL="41290" marR="4129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>
                        <a:effectLst/>
                        <a:latin typeface="+mj-lt"/>
                        <a:cs typeface="Times New Roman"/>
                      </a:endParaRPr>
                    </a:p>
                  </a:txBody>
                  <a:tcPr marL="41290" marR="4129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+mj-lt"/>
                        </a:rPr>
                        <a:t>ИТОГО:</a:t>
                      </a:r>
                      <a:endParaRPr lang="ru-RU" sz="11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1290" marR="41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1100" b="1" dirty="0">
                        <a:effectLst/>
                        <a:latin typeface="+mj-lt"/>
                        <a:cs typeface="Times New Roman"/>
                      </a:endParaRPr>
                    </a:p>
                  </a:txBody>
                  <a:tcPr marL="41290" marR="4129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b="1" dirty="0">
                        <a:effectLst/>
                        <a:latin typeface="+mj-lt"/>
                        <a:cs typeface="Times New Roman"/>
                      </a:endParaRPr>
                    </a:p>
                  </a:txBody>
                  <a:tcPr marL="41290" marR="412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+mj-lt"/>
                        </a:rPr>
                        <a:t>6 728 654,32</a:t>
                      </a:r>
                      <a:endParaRPr lang="ru-RU" sz="11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1290" marR="4129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6558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702115" y="908720"/>
            <a:ext cx="7957266" cy="1224880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Благоустройство дворовой территории </a:t>
            </a:r>
            <a:r>
              <a:rPr lang="ru-RU" sz="2800" b="1" dirty="0"/>
              <a:t>многоквартирных жилых домов </a:t>
            </a:r>
            <a:br>
              <a:rPr lang="ru-RU" sz="2800" b="1" dirty="0"/>
            </a:br>
            <a:r>
              <a:rPr lang="ru-RU" sz="2800" b="1" dirty="0" smtClean="0"/>
              <a:t>№№ 8а, 13 по ул. ЛПУ в поселке </a:t>
            </a:r>
            <a:r>
              <a:rPr lang="ru-RU" sz="2800" b="1" dirty="0" err="1" smtClean="0"/>
              <a:t>Лыхма</a:t>
            </a:r>
            <a:endParaRPr lang="ru-RU" sz="28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44241" y="160586"/>
            <a:ext cx="9073009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408" y="3040410"/>
            <a:ext cx="6048672" cy="3024336"/>
          </a:xfrm>
          <a:prstGeom prst="rect">
            <a:avLst/>
          </a:prstGeom>
          <a:effectLst>
            <a:glow>
              <a:schemeClr val="accent1">
                <a:alpha val="46000"/>
              </a:schemeClr>
            </a:glow>
            <a:softEdge rad="508000"/>
          </a:effectLst>
        </p:spPr>
      </p:pic>
    </p:spTree>
    <p:extLst>
      <p:ext uri="{BB962C8B-B14F-4D97-AF65-F5344CB8AC3E}">
        <p14:creationId xmlns:p14="http://schemas.microsoft.com/office/powerpoint/2010/main" val="1389742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19" y="1772816"/>
            <a:ext cx="3796628" cy="44817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896769" y="1772816"/>
            <a:ext cx="4134659" cy="3960440"/>
          </a:xfrm>
        </p:spPr>
        <p:txBody>
          <a:bodyPr>
            <a:noAutofit/>
          </a:bodyPr>
          <a:lstStyle/>
          <a:p>
            <a:pPr marL="0" indent="360363" algn="just">
              <a:lnSpc>
                <a:spcPct val="110000"/>
              </a:lnSpc>
              <a:buNone/>
            </a:pPr>
            <a:r>
              <a:rPr lang="ru-RU" sz="1700" dirty="0"/>
              <a:t>Проектируемая </a:t>
            </a:r>
            <a:r>
              <a:rPr lang="ru-RU" sz="1700" dirty="0" smtClean="0"/>
              <a:t>территория двора многоквартирных жилых домов по ул. ЛПУ расположена </a:t>
            </a:r>
            <a:r>
              <a:rPr lang="ru-RU" sz="1700" dirty="0"/>
              <a:t>в </a:t>
            </a:r>
            <a:r>
              <a:rPr lang="ru-RU" sz="1700" dirty="0" smtClean="0"/>
              <a:t>восточной части поселка </a:t>
            </a:r>
            <a:r>
              <a:rPr lang="ru-RU" sz="1700" dirty="0" err="1" smtClean="0"/>
              <a:t>Лыхма</a:t>
            </a:r>
            <a:r>
              <a:rPr lang="ru-RU" sz="1700" dirty="0" smtClean="0"/>
              <a:t>. </a:t>
            </a:r>
          </a:p>
          <a:p>
            <a:pPr marL="0" indent="360363" algn="just">
              <a:lnSpc>
                <a:spcPct val="110000"/>
              </a:lnSpc>
              <a:buNone/>
            </a:pPr>
            <a:r>
              <a:rPr lang="ru-RU" sz="1700" dirty="0" smtClean="0"/>
              <a:t>Площадь </a:t>
            </a:r>
            <a:r>
              <a:rPr lang="ru-RU" sz="1700" dirty="0"/>
              <a:t>территории в границах благоустройства составляет </a:t>
            </a:r>
            <a:r>
              <a:rPr lang="ru-RU" sz="1700" dirty="0" smtClean="0"/>
              <a:t>12 900 </a:t>
            </a:r>
            <a:r>
              <a:rPr lang="ru-RU" sz="1700" dirty="0" err="1" smtClean="0"/>
              <a:t>кв.м</a:t>
            </a:r>
            <a:r>
              <a:rPr lang="ru-RU" sz="1700" dirty="0" smtClean="0"/>
              <a:t>. </a:t>
            </a:r>
          </a:p>
          <a:p>
            <a:pPr marL="0" indent="360363" algn="just">
              <a:lnSpc>
                <a:spcPct val="110000"/>
              </a:lnSpc>
              <a:buNone/>
            </a:pPr>
            <a:r>
              <a:rPr lang="ru-RU" sz="1700" dirty="0" smtClean="0"/>
              <a:t>Проектом предусматривается устройство проездов и тротуаров, размещение парковки, площадок для отдыха </a:t>
            </a:r>
            <a:r>
              <a:rPr lang="ru-RU" sz="1700" dirty="0"/>
              <a:t>и активного </a:t>
            </a:r>
            <a:r>
              <a:rPr lang="ru-RU" sz="1700" dirty="0" smtClean="0"/>
              <a:t>времяпровождения населения, озеленение и освещение территории.</a:t>
            </a:r>
          </a:p>
        </p:txBody>
      </p:sp>
      <p:sp>
        <p:nvSpPr>
          <p:cNvPr id="12" name="Заголовок 2"/>
          <p:cNvSpPr txBox="1">
            <a:spLocks/>
          </p:cNvSpPr>
          <p:nvPr/>
        </p:nvSpPr>
        <p:spPr>
          <a:xfrm>
            <a:off x="312050" y="330734"/>
            <a:ext cx="8737389" cy="758952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err="1" smtClean="0"/>
              <a:t>Предпроектный</a:t>
            </a:r>
            <a:r>
              <a:rPr lang="ru-RU" sz="2400" b="1" dirty="0" smtClean="0"/>
              <a:t> анализ территории</a:t>
            </a:r>
            <a:endParaRPr lang="ru-RU" sz="24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44241" y="160586"/>
            <a:ext cx="9073009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4976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144241" y="160586"/>
            <a:ext cx="9073009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835379" y="140550"/>
            <a:ext cx="569073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Стоимость и перечень работ</a:t>
            </a:r>
            <a:endParaRPr lang="ru-RU" sz="20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5271722"/>
              </p:ext>
            </p:extLst>
          </p:nvPr>
        </p:nvGraphicFramePr>
        <p:xfrm>
          <a:off x="216249" y="540660"/>
          <a:ext cx="8928992" cy="511628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04056"/>
                <a:gridCol w="1152127"/>
                <a:gridCol w="3312369"/>
                <a:gridCol w="792088"/>
                <a:gridCol w="864096"/>
                <a:gridCol w="1224136"/>
                <a:gridCol w="1080120"/>
              </a:tblGrid>
              <a:tr h="5840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№ </a:t>
                      </a:r>
                      <a:endParaRPr lang="ru-RU" sz="1100" dirty="0" smtClean="0">
                        <a:effectLst/>
                        <a:latin typeface="+mj-lt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+mj-lt"/>
                        </a:rPr>
                        <a:t>п</a:t>
                      </a:r>
                      <a:r>
                        <a:rPr lang="ru-RU" sz="1100" dirty="0">
                          <a:effectLst/>
                          <a:latin typeface="+mj-lt"/>
                        </a:rPr>
                        <a:t>. п.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8240" marR="5824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dirty="0">
                        <a:effectLst/>
                        <a:latin typeface="+mj-lt"/>
                        <a:cs typeface="Times New Roman"/>
                      </a:endParaRPr>
                    </a:p>
                  </a:txBody>
                  <a:tcPr marL="58240" marR="582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Наименование работы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8240" marR="582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Ед. изм.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8240" marR="582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кол-во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8240" marR="582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</a:rPr>
                        <a:t>стоимость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(руб.)</a:t>
                      </a:r>
                      <a:endParaRPr lang="ru-RU" sz="11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8240" marR="582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срок исполнения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8240" marR="58240" marT="0" marB="0" anchor="ctr"/>
                </a:tc>
              </a:tr>
              <a:tr h="332416">
                <a:tc row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1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8240" marR="58240" marT="0" marB="0" anchor="ctr"/>
                </a:tc>
                <a:tc row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Покрытия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8240" marR="5824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Тротуар из плитки прямоугольной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8240" marR="582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м2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8240" marR="582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2 653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8240" marR="582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6 376 577,03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8240" marR="58240" marT="0" marB="0" anchor="ctr"/>
                </a:tc>
                <a:tc rowSpan="1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01.10.2017 г.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8240" marR="58240" marT="0" marB="0" anchor="ctr"/>
                </a:tc>
              </a:tr>
              <a:tr h="16620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Поребрик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8240" marR="582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м.п.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8240" marR="582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884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8240" marR="582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862 978,48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8240" marR="5824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702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+mj-lt"/>
                        </a:rPr>
                        <a:t>Прорезиненное </a:t>
                      </a:r>
                      <a:r>
                        <a:rPr lang="ru-RU" sz="1100" dirty="0">
                          <a:effectLst/>
                          <a:latin typeface="+mj-lt"/>
                        </a:rPr>
                        <a:t>покрытие для детских площадок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8240" marR="582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м2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8240" marR="582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110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8240" marR="582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198 000,00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8240" marR="5824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324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Устройство проездов из бетонных плит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8240" marR="582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м2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8240" marR="582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3 157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8240" marR="582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9 536 755,57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8240" marR="5824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620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Устройство газонов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8240" marR="582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м2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8240" marR="582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2 971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8240" marR="582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874 662,40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8240" marR="5824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6208">
                <a:tc row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2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8240" marR="58240" marT="0" marB="0" anchor="ctr"/>
                </a:tc>
                <a:tc row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Детская площадка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8240" marR="5824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ДИК (5304)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8240" marR="582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шт.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8240" marR="582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1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8240" marR="582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171 600,00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8240" marR="5824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620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Качели балансир (4104)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8240" marR="582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шт.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8240" marR="582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2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8240" marR="582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34 580,00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8240" marR="5824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620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Карусель (4194)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8240" marR="582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шт.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8240" marR="582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1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8240" marR="582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50 180,00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8240" marR="5824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324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Качели на дерев. стойках (4142)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8240" marR="582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шт.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8240" marR="582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2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8240" marR="582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63 440,00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8240" marR="5824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324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Подвеска качели с сиденьем резин (4968)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8240" marR="582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шт.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8240" marR="582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4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8240" marR="582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27 560,00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8240" marR="5824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324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Качалка пружинная (4172)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8240" marR="582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шт.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8240" marR="582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1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8240" marR="582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28 600,00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8240" marR="5824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324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Ограждение деревянное декоративное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8240" marR="582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м.п.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8240" marR="582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42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8240" marR="582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151 200,00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8240" marR="5824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6208"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3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8240" marR="58240" marT="0" marB="0" anchor="ctr"/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Малые архитектурные формы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8240" marR="5824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Скамейка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8240" marR="582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шт.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8240" marR="582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6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8240" marR="582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69 000,00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8240" marR="5824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620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Урна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8240" marR="582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шт.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8240" marR="582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8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8240" marR="582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41 400,00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8240" marR="5824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620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Стойка хозяйственная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8240" marR="582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шт.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8240" marR="582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2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8240" marR="582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18 000,00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8240" marR="5824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324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Фонарь освещения парковый h=3,0м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8240" marR="582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шт.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8240" marR="582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15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8240" marR="582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480 000,00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8240" marR="5824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13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>
                        <a:effectLst/>
                        <a:latin typeface="+mj-lt"/>
                        <a:cs typeface="Times New Roman"/>
                      </a:endParaRPr>
                    </a:p>
                  </a:txBody>
                  <a:tcPr marL="58240" marR="5824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>
                        <a:effectLst/>
                        <a:latin typeface="+mj-lt"/>
                        <a:cs typeface="Times New Roman"/>
                      </a:endParaRPr>
                    </a:p>
                  </a:txBody>
                  <a:tcPr marL="58240" marR="5824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+mj-lt"/>
                        </a:rPr>
                        <a:t>ИТОГО:</a:t>
                      </a:r>
                      <a:endParaRPr lang="ru-RU" sz="11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8240" marR="582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1100" b="1" dirty="0">
                        <a:effectLst/>
                        <a:latin typeface="+mj-lt"/>
                        <a:cs typeface="Times New Roman"/>
                      </a:endParaRPr>
                    </a:p>
                  </a:txBody>
                  <a:tcPr marL="58240" marR="582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1100" b="1" dirty="0">
                        <a:effectLst/>
                        <a:latin typeface="+mj-lt"/>
                        <a:cs typeface="Times New Roman"/>
                      </a:endParaRPr>
                    </a:p>
                  </a:txBody>
                  <a:tcPr marL="58240" marR="582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+mj-lt"/>
                        </a:rPr>
                        <a:t>18 984 533,48</a:t>
                      </a:r>
                      <a:endParaRPr lang="ru-RU" sz="11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8240" marR="5824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0965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577" y="682904"/>
            <a:ext cx="5974592" cy="48661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Объект 3"/>
          <p:cNvSpPr>
            <a:spLocks noGrp="1"/>
          </p:cNvSpPr>
          <p:nvPr>
            <p:ph type="body" sz="half" idx="2"/>
          </p:nvPr>
        </p:nvSpPr>
        <p:spPr>
          <a:xfrm>
            <a:off x="288256" y="1467559"/>
            <a:ext cx="2598207" cy="388843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dirty="0" smtClean="0"/>
              <a:t>Планируемая к благоустройству территория представляет собой площадку неправильной формы</a:t>
            </a:r>
            <a:r>
              <a:rPr lang="ru-RU" dirty="0" smtClean="0"/>
              <a:t>.</a:t>
            </a:r>
          </a:p>
          <a:p>
            <a:pPr>
              <a:buNone/>
            </a:pPr>
            <a:r>
              <a:rPr lang="ru-RU" dirty="0" smtClean="0"/>
              <a:t> 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Территория свободна от застройки, имеются неорганизованные пешеходные связи, кустарниковые насаждения и старые деревянные пирсы.</a:t>
            </a:r>
          </a:p>
        </p:txBody>
      </p:sp>
      <p:sp>
        <p:nvSpPr>
          <p:cNvPr id="16" name="Объект 2"/>
          <p:cNvSpPr txBox="1">
            <a:spLocks/>
          </p:cNvSpPr>
          <p:nvPr/>
        </p:nvSpPr>
        <p:spPr>
          <a:xfrm>
            <a:off x="3936672" y="5764992"/>
            <a:ext cx="3528392" cy="342802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 2"/>
              <a:buNone/>
            </a:pPr>
            <a:r>
              <a:rPr lang="ru-RU" sz="1600" dirty="0" smtClean="0"/>
              <a:t>-  благоустраиваемая территория</a:t>
            </a:r>
            <a:endParaRPr lang="ru-RU" sz="1600" dirty="0"/>
          </a:p>
        </p:txBody>
      </p:sp>
      <p:grpSp>
        <p:nvGrpSpPr>
          <p:cNvPr id="34" name="Группа 33"/>
          <p:cNvGrpSpPr/>
          <p:nvPr/>
        </p:nvGrpSpPr>
        <p:grpSpPr>
          <a:xfrm>
            <a:off x="3920817" y="3115982"/>
            <a:ext cx="2976724" cy="591587"/>
            <a:chOff x="3864260" y="2769597"/>
            <a:chExt cx="2976724" cy="591587"/>
          </a:xfrm>
        </p:grpSpPr>
        <p:sp>
          <p:nvSpPr>
            <p:cNvPr id="20" name="Объект 2"/>
            <p:cNvSpPr txBox="1">
              <a:spLocks/>
            </p:cNvSpPr>
            <p:nvPr/>
          </p:nvSpPr>
          <p:spPr>
            <a:xfrm>
              <a:off x="3864260" y="3073152"/>
              <a:ext cx="2232649" cy="288032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txBody>
            <a:bodyPr vert="horz">
              <a:noAutofit/>
            </a:bodyPr>
            <a:lstStyle>
              <a:lvl1pPr marL="274320" indent="-27432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/>
                <a:buChar char=""/>
                <a:defRPr kumimoji="0"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40" indent="-27432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/>
                <a:buChar char=""/>
                <a:defRPr kumimoji="0" sz="2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822960" indent="-22860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SzPct val="75000"/>
                <a:buFont typeface="Wingdings 2"/>
                <a:buChar char="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97280" indent="-228600" algn="l" rtl="0" eaLnBrk="1" latinLnBrk="0" hangingPunct="1">
                <a:spcBef>
                  <a:spcPct val="20000"/>
                </a:spcBef>
                <a:buClr>
                  <a:schemeClr val="accent4"/>
                </a:buClr>
                <a:buSzPct val="70000"/>
                <a:buFont typeface="Wingdings"/>
                <a:buChar char=""/>
                <a:defRPr kumimoji="0"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371600" indent="-228600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FontTx/>
                <a:buChar char="•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645920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80000"/>
                <a:buFont typeface="Wingdings 2"/>
                <a:buChar char="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20240" indent="-182880" algn="l" rtl="0" eaLnBrk="1" latinLnBrk="0" hangingPunct="1">
                <a:spcBef>
                  <a:spcPct val="20000"/>
                </a:spcBef>
                <a:buClr>
                  <a:schemeClr val="accent1">
                    <a:shade val="75000"/>
                  </a:schemeClr>
                </a:buClr>
                <a:buSzPct val="90000"/>
                <a:buChar char="•"/>
                <a:defRPr kumimoji="0"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03120" indent="-182880" algn="l" rtl="0" eaLnBrk="1" latinLnBrk="0" hangingPunct="1">
                <a:spcBef>
                  <a:spcPct val="20000"/>
                </a:spcBef>
                <a:buClr>
                  <a:schemeClr val="accent4">
                    <a:shade val="75000"/>
                  </a:schemeClr>
                </a:buClr>
                <a:buChar char="•"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377440" indent="-182880" algn="l" rtl="0" eaLnBrk="1" latinLnBrk="0" hangingPunct="1">
                <a:spcBef>
                  <a:spcPct val="20000"/>
                </a:spcBef>
                <a:buClr>
                  <a:schemeClr val="accent2">
                    <a:shade val="75000"/>
                  </a:schemeClr>
                </a:buClr>
                <a:buSzPct val="90000"/>
                <a:buChar char="•"/>
                <a:defRPr kumimoji="0" sz="1400" kern="1200" cap="all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Wingdings 2"/>
                <a:buNone/>
              </a:pPr>
              <a:r>
                <a:rPr lang="ru-RU" sz="1400" b="1" dirty="0" smtClean="0"/>
                <a:t>Гостиница «Карибу»</a:t>
              </a:r>
              <a:endParaRPr lang="ru-RU" sz="1400" b="1" dirty="0"/>
            </a:p>
          </p:txBody>
        </p:sp>
        <p:cxnSp>
          <p:nvCxnSpPr>
            <p:cNvPr id="21" name="Прямая соединительная линия 20"/>
            <p:cNvCxnSpPr/>
            <p:nvPr/>
          </p:nvCxnSpPr>
          <p:spPr>
            <a:xfrm>
              <a:off x="3864260" y="3361184"/>
              <a:ext cx="2976724" cy="0"/>
            </a:xfrm>
            <a:prstGeom prst="line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>
              <a:off x="6840984" y="2769597"/>
              <a:ext cx="0" cy="591587"/>
            </a:xfrm>
            <a:prstGeom prst="line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35" name="Группа 34"/>
          <p:cNvGrpSpPr/>
          <p:nvPr/>
        </p:nvGrpSpPr>
        <p:grpSpPr>
          <a:xfrm>
            <a:off x="4248696" y="2852937"/>
            <a:ext cx="3383762" cy="1574713"/>
            <a:chOff x="4104680" y="2502359"/>
            <a:chExt cx="3383762" cy="1574713"/>
          </a:xfrm>
        </p:grpSpPr>
        <p:sp>
          <p:nvSpPr>
            <p:cNvPr id="30" name="Объект 2"/>
            <p:cNvSpPr txBox="1">
              <a:spLocks/>
            </p:cNvSpPr>
            <p:nvPr/>
          </p:nvSpPr>
          <p:spPr>
            <a:xfrm>
              <a:off x="4104680" y="3789040"/>
              <a:ext cx="2112627" cy="288032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txBody>
            <a:bodyPr vert="horz">
              <a:noAutofit/>
            </a:bodyPr>
            <a:lstStyle>
              <a:lvl1pPr marL="274320" indent="-27432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/>
                <a:buChar char=""/>
                <a:defRPr kumimoji="0"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40" indent="-27432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/>
                <a:buChar char=""/>
                <a:defRPr kumimoji="0" sz="2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822960" indent="-22860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SzPct val="75000"/>
                <a:buFont typeface="Wingdings 2"/>
                <a:buChar char="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97280" indent="-228600" algn="l" rtl="0" eaLnBrk="1" latinLnBrk="0" hangingPunct="1">
                <a:spcBef>
                  <a:spcPct val="20000"/>
                </a:spcBef>
                <a:buClr>
                  <a:schemeClr val="accent4"/>
                </a:buClr>
                <a:buSzPct val="70000"/>
                <a:buFont typeface="Wingdings"/>
                <a:buChar char=""/>
                <a:defRPr kumimoji="0"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371600" indent="-228600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FontTx/>
                <a:buChar char="•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645920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80000"/>
                <a:buFont typeface="Wingdings 2"/>
                <a:buChar char="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20240" indent="-182880" algn="l" rtl="0" eaLnBrk="1" latinLnBrk="0" hangingPunct="1">
                <a:spcBef>
                  <a:spcPct val="20000"/>
                </a:spcBef>
                <a:buClr>
                  <a:schemeClr val="accent1">
                    <a:shade val="75000"/>
                  </a:schemeClr>
                </a:buClr>
                <a:buSzPct val="90000"/>
                <a:buChar char="•"/>
                <a:defRPr kumimoji="0"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03120" indent="-182880" algn="l" rtl="0" eaLnBrk="1" latinLnBrk="0" hangingPunct="1">
                <a:spcBef>
                  <a:spcPct val="20000"/>
                </a:spcBef>
                <a:buClr>
                  <a:schemeClr val="accent4">
                    <a:shade val="75000"/>
                  </a:schemeClr>
                </a:buClr>
                <a:buChar char="•"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377440" indent="-182880" algn="l" rtl="0" eaLnBrk="1" latinLnBrk="0" hangingPunct="1">
                <a:spcBef>
                  <a:spcPct val="20000"/>
                </a:spcBef>
                <a:buClr>
                  <a:schemeClr val="accent2">
                    <a:shade val="75000"/>
                  </a:schemeClr>
                </a:buClr>
                <a:buSzPct val="90000"/>
                <a:buChar char="•"/>
                <a:defRPr kumimoji="0" sz="1400" kern="1200" cap="all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Wingdings 2"/>
                <a:buNone/>
              </a:pPr>
              <a:r>
                <a:rPr lang="ru-RU" sz="1400" b="1" dirty="0" smtClean="0"/>
                <a:t>Музей «</a:t>
              </a:r>
              <a:r>
                <a:rPr lang="ru-RU" sz="1400" b="1" dirty="0" err="1" smtClean="0"/>
                <a:t>Нуви</a:t>
              </a:r>
              <a:r>
                <a:rPr lang="ru-RU" sz="1400" b="1" dirty="0" smtClean="0"/>
                <a:t> </a:t>
              </a:r>
              <a:r>
                <a:rPr lang="ru-RU" sz="1400" b="1" dirty="0" err="1" smtClean="0"/>
                <a:t>Ат</a:t>
              </a:r>
              <a:r>
                <a:rPr lang="ru-RU" sz="1400" b="1" dirty="0" smtClean="0"/>
                <a:t>»</a:t>
              </a:r>
              <a:endParaRPr lang="ru-RU" sz="1400" b="1" dirty="0"/>
            </a:p>
          </p:txBody>
        </p:sp>
        <p:cxnSp>
          <p:nvCxnSpPr>
            <p:cNvPr id="31" name="Прямая соединительная линия 30"/>
            <p:cNvCxnSpPr/>
            <p:nvPr/>
          </p:nvCxnSpPr>
          <p:spPr>
            <a:xfrm>
              <a:off x="4104680" y="4077072"/>
              <a:ext cx="3360383" cy="0"/>
            </a:xfrm>
            <a:prstGeom prst="line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31"/>
            <p:cNvCxnSpPr/>
            <p:nvPr/>
          </p:nvCxnSpPr>
          <p:spPr>
            <a:xfrm>
              <a:off x="7488442" y="2502359"/>
              <a:ext cx="0" cy="1574713"/>
            </a:xfrm>
            <a:prstGeom prst="line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39" name="Полилиния 38"/>
          <p:cNvSpPr/>
          <p:nvPr/>
        </p:nvSpPr>
        <p:spPr>
          <a:xfrm>
            <a:off x="3200337" y="5723620"/>
            <a:ext cx="720480" cy="458853"/>
          </a:xfrm>
          <a:custGeom>
            <a:avLst/>
            <a:gdLst>
              <a:gd name="connsiteX0" fmla="*/ 0 w 1704975"/>
              <a:gd name="connsiteY0" fmla="*/ 733425 h 1085850"/>
              <a:gd name="connsiteX1" fmla="*/ 171450 w 1704975"/>
              <a:gd name="connsiteY1" fmla="*/ 295275 h 1085850"/>
              <a:gd name="connsiteX2" fmla="*/ 257175 w 1704975"/>
              <a:gd name="connsiteY2" fmla="*/ 114300 h 1085850"/>
              <a:gd name="connsiteX3" fmla="*/ 419100 w 1704975"/>
              <a:gd name="connsiteY3" fmla="*/ 9525 h 1085850"/>
              <a:gd name="connsiteX4" fmla="*/ 590550 w 1704975"/>
              <a:gd name="connsiteY4" fmla="*/ 0 h 1085850"/>
              <a:gd name="connsiteX5" fmla="*/ 1381125 w 1704975"/>
              <a:gd name="connsiteY5" fmla="*/ 200025 h 1085850"/>
              <a:gd name="connsiteX6" fmla="*/ 1495425 w 1704975"/>
              <a:gd name="connsiteY6" fmla="*/ 238125 h 1085850"/>
              <a:gd name="connsiteX7" fmla="*/ 1552575 w 1704975"/>
              <a:gd name="connsiteY7" fmla="*/ 133350 h 1085850"/>
              <a:gd name="connsiteX8" fmla="*/ 1685925 w 1704975"/>
              <a:gd name="connsiteY8" fmla="*/ 133350 h 1085850"/>
              <a:gd name="connsiteX9" fmla="*/ 1704975 w 1704975"/>
              <a:gd name="connsiteY9" fmla="*/ 657225 h 1085850"/>
              <a:gd name="connsiteX10" fmla="*/ 885825 w 1704975"/>
              <a:gd name="connsiteY10" fmla="*/ 1085850 h 1085850"/>
              <a:gd name="connsiteX11" fmla="*/ 609600 w 1704975"/>
              <a:gd name="connsiteY11" fmla="*/ 714375 h 1085850"/>
              <a:gd name="connsiteX12" fmla="*/ 0 w 1704975"/>
              <a:gd name="connsiteY12" fmla="*/ 733425 h 1085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704975" h="1085850">
                <a:moveTo>
                  <a:pt x="0" y="733425"/>
                </a:moveTo>
                <a:lnTo>
                  <a:pt x="171450" y="295275"/>
                </a:lnTo>
                <a:lnTo>
                  <a:pt x="257175" y="114300"/>
                </a:lnTo>
                <a:lnTo>
                  <a:pt x="419100" y="9525"/>
                </a:lnTo>
                <a:lnTo>
                  <a:pt x="590550" y="0"/>
                </a:lnTo>
                <a:lnTo>
                  <a:pt x="1381125" y="200025"/>
                </a:lnTo>
                <a:lnTo>
                  <a:pt x="1495425" y="238125"/>
                </a:lnTo>
                <a:lnTo>
                  <a:pt x="1552575" y="133350"/>
                </a:lnTo>
                <a:lnTo>
                  <a:pt x="1685925" y="133350"/>
                </a:lnTo>
                <a:lnTo>
                  <a:pt x="1704975" y="657225"/>
                </a:lnTo>
                <a:lnTo>
                  <a:pt x="885825" y="1085850"/>
                </a:lnTo>
                <a:lnTo>
                  <a:pt x="609600" y="714375"/>
                </a:lnTo>
                <a:lnTo>
                  <a:pt x="0" y="733425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54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Заголовок 2"/>
          <p:cNvSpPr txBox="1">
            <a:spLocks/>
          </p:cNvSpPr>
          <p:nvPr/>
        </p:nvSpPr>
        <p:spPr>
          <a:xfrm>
            <a:off x="1440384" y="136004"/>
            <a:ext cx="6480720" cy="379413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  <a:ea typeface="+mn-ea"/>
                <a:cs typeface="+mn-cs"/>
              </a:rPr>
              <a:t>Предпроектный</a:t>
            </a:r>
            <a:r>
              <a:rPr lang="ru-RU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  <a:ea typeface="+mn-ea"/>
                <a:cs typeface="+mn-cs"/>
              </a:rPr>
              <a:t> анализ территории</a:t>
            </a:r>
            <a:endParaRPr lang="ru-RU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5241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702115" y="908720"/>
            <a:ext cx="7957266" cy="1224880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Благоустройство дворовой территории многоквартирного жилого дома</a:t>
            </a:r>
            <a:r>
              <a:rPr lang="ru-RU" sz="2800" b="1" dirty="0"/>
              <a:t/>
            </a:r>
            <a:br>
              <a:rPr lang="ru-RU" sz="2800" b="1" dirty="0"/>
            </a:br>
            <a:r>
              <a:rPr lang="ru-RU" sz="2800" b="1" dirty="0" smtClean="0"/>
              <a:t>№ </a:t>
            </a:r>
            <a:r>
              <a:rPr lang="ru-RU" sz="2800" b="1" dirty="0"/>
              <a:t>1а </a:t>
            </a:r>
            <a:r>
              <a:rPr lang="ru-RU" sz="2800" b="1" dirty="0" smtClean="0"/>
              <a:t>по </a:t>
            </a:r>
            <a:r>
              <a:rPr lang="ru-RU" sz="2800" b="1" dirty="0"/>
              <a:t>ул. </a:t>
            </a:r>
            <a:r>
              <a:rPr lang="ru-RU" sz="2800" b="1" dirty="0" err="1"/>
              <a:t>Перьмякова</a:t>
            </a:r>
            <a:r>
              <a:rPr lang="ru-RU" sz="2800" b="1" dirty="0"/>
              <a:t> в </a:t>
            </a:r>
            <a:r>
              <a:rPr lang="ru-RU" sz="2800" b="1" dirty="0" smtClean="0"/>
              <a:t>с. </a:t>
            </a:r>
            <a:r>
              <a:rPr lang="ru-RU" sz="2800" b="1" dirty="0"/>
              <a:t>Полноват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44241" y="160586"/>
            <a:ext cx="9073009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408" y="2780928"/>
            <a:ext cx="6048672" cy="3543301"/>
          </a:xfrm>
          <a:prstGeom prst="rect">
            <a:avLst/>
          </a:prstGeom>
          <a:effectLst>
            <a:glow>
              <a:schemeClr val="accent1">
                <a:alpha val="46000"/>
              </a:schemeClr>
            </a:glow>
            <a:softEdge rad="508000"/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6840984" y="6381327"/>
            <a:ext cx="2197164" cy="300267"/>
          </a:xfrm>
          <a:prstGeom prst="rect">
            <a:avLst/>
          </a:prstGeom>
        </p:spPr>
        <p:txBody>
          <a:bodyPr vert="horz" rtlCol="0" anchor="b" anchorCtr="0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100" b="1" dirty="0" smtClean="0">
                <a:solidFill>
                  <a:schemeClr val="bg1"/>
                </a:solidFill>
              </a:rPr>
              <a:t>ООО «АС «АРС – Проект»</a:t>
            </a:r>
            <a:endParaRPr lang="ru-RU" sz="11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836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82" y="1700808"/>
            <a:ext cx="3604424" cy="43960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896769" y="1772816"/>
            <a:ext cx="4134659" cy="3960440"/>
          </a:xfrm>
        </p:spPr>
        <p:txBody>
          <a:bodyPr>
            <a:noAutofit/>
          </a:bodyPr>
          <a:lstStyle/>
          <a:p>
            <a:pPr marL="0" indent="360363" algn="just">
              <a:lnSpc>
                <a:spcPct val="110000"/>
              </a:lnSpc>
              <a:buNone/>
            </a:pPr>
            <a:r>
              <a:rPr lang="ru-RU" sz="1700" dirty="0"/>
              <a:t>Проектируемая </a:t>
            </a:r>
            <a:r>
              <a:rPr lang="ru-RU" sz="1700" dirty="0" smtClean="0"/>
              <a:t>территория двора многоквартирного жилого дома по         ул. </a:t>
            </a:r>
            <a:r>
              <a:rPr lang="ru-RU" sz="1700" dirty="0" err="1" smtClean="0"/>
              <a:t>Перьмякова</a:t>
            </a:r>
            <a:r>
              <a:rPr lang="ru-RU" sz="1700" dirty="0" smtClean="0"/>
              <a:t> расположена </a:t>
            </a:r>
            <a:r>
              <a:rPr lang="ru-RU" sz="1700" dirty="0"/>
              <a:t>в </a:t>
            </a:r>
            <a:r>
              <a:rPr lang="ru-RU" sz="1700" dirty="0" smtClean="0"/>
              <a:t>северо - западной части села Полноват. </a:t>
            </a:r>
          </a:p>
          <a:p>
            <a:pPr marL="0" indent="360363" algn="just">
              <a:lnSpc>
                <a:spcPct val="110000"/>
              </a:lnSpc>
              <a:buNone/>
            </a:pPr>
            <a:r>
              <a:rPr lang="ru-RU" sz="1700" dirty="0" smtClean="0"/>
              <a:t>Площадь </a:t>
            </a:r>
            <a:r>
              <a:rPr lang="ru-RU" sz="1700" dirty="0"/>
              <a:t>территории в границах благоустройства составляет </a:t>
            </a:r>
            <a:r>
              <a:rPr lang="ru-RU" sz="1700" dirty="0" smtClean="0"/>
              <a:t>3 370 </a:t>
            </a:r>
            <a:r>
              <a:rPr lang="ru-RU" sz="1700" dirty="0" err="1" smtClean="0"/>
              <a:t>кв.м</a:t>
            </a:r>
            <a:r>
              <a:rPr lang="ru-RU" sz="1700" dirty="0" smtClean="0"/>
              <a:t>. </a:t>
            </a:r>
          </a:p>
          <a:p>
            <a:pPr marL="0" indent="360363" algn="just">
              <a:lnSpc>
                <a:spcPct val="110000"/>
              </a:lnSpc>
              <a:buNone/>
            </a:pPr>
            <a:r>
              <a:rPr lang="ru-RU" sz="1700" dirty="0" smtClean="0"/>
              <a:t>Проектом предусматривается устройство проездов и тротуаров, размещение парковки, площадок для отдыха </a:t>
            </a:r>
            <a:r>
              <a:rPr lang="ru-RU" sz="1700" dirty="0"/>
              <a:t>и активного </a:t>
            </a:r>
            <a:r>
              <a:rPr lang="ru-RU" sz="1700" dirty="0" smtClean="0"/>
              <a:t>времяпровождения населения, озеленение и освещение территории.</a:t>
            </a:r>
          </a:p>
        </p:txBody>
      </p:sp>
      <p:sp>
        <p:nvSpPr>
          <p:cNvPr id="12" name="Заголовок 2"/>
          <p:cNvSpPr txBox="1">
            <a:spLocks/>
          </p:cNvSpPr>
          <p:nvPr/>
        </p:nvSpPr>
        <p:spPr>
          <a:xfrm>
            <a:off x="312050" y="330734"/>
            <a:ext cx="8737389" cy="758952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err="1" smtClean="0"/>
              <a:t>Предпроектный</a:t>
            </a:r>
            <a:r>
              <a:rPr lang="ru-RU" sz="2400" b="1" dirty="0" smtClean="0"/>
              <a:t> анализ территории</a:t>
            </a:r>
            <a:endParaRPr lang="ru-RU" sz="24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44241" y="160586"/>
            <a:ext cx="9073009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6840984" y="6381327"/>
            <a:ext cx="2197164" cy="300267"/>
          </a:xfrm>
          <a:prstGeom prst="rect">
            <a:avLst/>
          </a:prstGeom>
        </p:spPr>
        <p:txBody>
          <a:bodyPr vert="horz" rtlCol="0" anchor="b" anchorCtr="0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100" b="1" dirty="0" smtClean="0">
                <a:solidFill>
                  <a:schemeClr val="bg1"/>
                </a:solidFill>
              </a:rPr>
              <a:t>ООО «АС «АРС – Проект»</a:t>
            </a:r>
            <a:endParaRPr lang="ru-RU" sz="11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463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Объект 6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72" y="1563564"/>
            <a:ext cx="8364121" cy="46629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0" name="Текст 1"/>
          <p:cNvSpPr txBox="1">
            <a:spLocks/>
          </p:cNvSpPr>
          <p:nvPr/>
        </p:nvSpPr>
        <p:spPr>
          <a:xfrm>
            <a:off x="4968776" y="1628800"/>
            <a:ext cx="3566414" cy="320824"/>
          </a:xfrm>
          <a:prstGeom prst="rect">
            <a:avLst/>
          </a:prstGeom>
          <a:noFill/>
        </p:spPr>
        <p:txBody>
          <a:bodyPr vert="horz">
            <a:normAutofit fontScale="92500" lnSpcReduction="200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ru-RU" sz="1800" b="1" u="sng" dirty="0">
                <a:solidFill>
                  <a:schemeClr val="accent6">
                    <a:lumMod val="50000"/>
                  </a:schemeClr>
                </a:solidFill>
              </a:rPr>
              <a:t>п</a:t>
            </a:r>
            <a:r>
              <a:rPr lang="ru-RU" sz="1800" b="1" u="sng" dirty="0" smtClean="0">
                <a:solidFill>
                  <a:schemeClr val="accent6">
                    <a:lumMod val="50000"/>
                  </a:schemeClr>
                </a:solidFill>
              </a:rPr>
              <a:t>роектное решение</a:t>
            </a:r>
            <a:endParaRPr lang="ru-RU" sz="1800" b="1" u="sng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Заголовок 2"/>
          <p:cNvSpPr>
            <a:spLocks noGrp="1"/>
          </p:cNvSpPr>
          <p:nvPr>
            <p:ph type="title"/>
          </p:nvPr>
        </p:nvSpPr>
        <p:spPr>
          <a:xfrm>
            <a:off x="312050" y="314570"/>
            <a:ext cx="8737389" cy="758952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Концепция. Проектные решения.</a:t>
            </a:r>
            <a:endParaRPr lang="ru-RU" sz="24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44241" y="160586"/>
            <a:ext cx="9073009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Текст 1"/>
          <p:cNvSpPr>
            <a:spLocks noGrp="1"/>
          </p:cNvSpPr>
          <p:nvPr>
            <p:ph type="body" idx="4294967295"/>
          </p:nvPr>
        </p:nvSpPr>
        <p:spPr>
          <a:xfrm>
            <a:off x="648296" y="1628800"/>
            <a:ext cx="3959849" cy="320824"/>
          </a:xfrm>
          <a:noFill/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sz="1800" b="1" u="sng" dirty="0" smtClean="0">
                <a:solidFill>
                  <a:schemeClr val="accent6">
                    <a:lumMod val="50000"/>
                  </a:schemeClr>
                </a:solidFill>
              </a:rPr>
              <a:t>существующее благоустройство</a:t>
            </a:r>
            <a:endParaRPr lang="ru-RU" sz="1800" b="1" u="sng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1" name="Заголовок 1"/>
          <p:cNvSpPr txBox="1">
            <a:spLocks/>
          </p:cNvSpPr>
          <p:nvPr/>
        </p:nvSpPr>
        <p:spPr>
          <a:xfrm>
            <a:off x="6840984" y="6381327"/>
            <a:ext cx="2197164" cy="300267"/>
          </a:xfrm>
          <a:prstGeom prst="rect">
            <a:avLst/>
          </a:prstGeom>
        </p:spPr>
        <p:txBody>
          <a:bodyPr vert="horz" rtlCol="0" anchor="b" anchorCtr="0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100" b="1" dirty="0" smtClean="0">
                <a:solidFill>
                  <a:schemeClr val="bg1"/>
                </a:solidFill>
              </a:rPr>
              <a:t>ООО «АС «АРС – Проект»</a:t>
            </a:r>
            <a:endParaRPr lang="ru-RU" sz="11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511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712" y="947764"/>
            <a:ext cx="5939512" cy="4915212"/>
          </a:xfrm>
        </p:spPr>
      </p:pic>
      <p:sp>
        <p:nvSpPr>
          <p:cNvPr id="34" name="Заголовок 33"/>
          <p:cNvSpPr>
            <a:spLocks noGrp="1"/>
          </p:cNvSpPr>
          <p:nvPr>
            <p:ph type="title"/>
          </p:nvPr>
        </p:nvSpPr>
        <p:spPr>
          <a:xfrm>
            <a:off x="432274" y="792539"/>
            <a:ext cx="2418384" cy="990600"/>
          </a:xfrm>
        </p:spPr>
        <p:txBody>
          <a:bodyPr/>
          <a:lstStyle/>
          <a:p>
            <a:pPr algn="ctr"/>
            <a:r>
              <a:rPr lang="ru-RU" sz="1800" dirty="0"/>
              <a:t>Концепция. </a:t>
            </a:r>
            <a:r>
              <a:rPr lang="ru-RU" sz="1800" dirty="0" smtClean="0"/>
              <a:t>Функциональная схема.</a:t>
            </a:r>
            <a:endParaRPr lang="ru-RU" sz="1800" dirty="0"/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390065" y="1857492"/>
            <a:ext cx="2418384" cy="4379821"/>
          </a:xfr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</a:pPr>
            <a:r>
              <a:rPr lang="ru-RU" dirty="0" smtClean="0"/>
              <a:t>Проектом благоустройства дворовой территории выделено 3 зоны:</a:t>
            </a:r>
          </a:p>
          <a:p>
            <a:pPr marL="285750" indent="-285750">
              <a:spcBef>
                <a:spcPts val="0"/>
              </a:spcBef>
              <a:buClr>
                <a:schemeClr val="tx1"/>
              </a:buClr>
              <a:buFont typeface="Wingdings" pitchFamily="2" charset="2"/>
              <a:buChar char="q"/>
            </a:pPr>
            <a:r>
              <a:rPr lang="ru-RU" dirty="0" smtClean="0"/>
              <a:t>Зона отдыха</a:t>
            </a:r>
          </a:p>
          <a:p>
            <a:pPr marL="285750" indent="-285750">
              <a:spcBef>
                <a:spcPts val="0"/>
              </a:spcBef>
              <a:buClr>
                <a:schemeClr val="tx1"/>
              </a:buClr>
              <a:buFont typeface="Wingdings" pitchFamily="2" charset="2"/>
              <a:buChar char="q"/>
            </a:pPr>
            <a:r>
              <a:rPr lang="ru-RU" dirty="0" smtClean="0"/>
              <a:t>Игровая зона</a:t>
            </a:r>
          </a:p>
          <a:p>
            <a:pPr marL="285750" indent="-285750">
              <a:spcBef>
                <a:spcPts val="0"/>
              </a:spcBef>
              <a:buClr>
                <a:schemeClr val="tx1"/>
              </a:buClr>
              <a:buFont typeface="Wingdings" pitchFamily="2" charset="2"/>
              <a:buChar char="q"/>
            </a:pPr>
            <a:r>
              <a:rPr lang="ru-RU" dirty="0" smtClean="0"/>
              <a:t>Спортивная зона</a:t>
            </a:r>
          </a:p>
          <a:p>
            <a:pPr>
              <a:spcBef>
                <a:spcPts val="0"/>
              </a:spcBef>
              <a:buClr>
                <a:schemeClr val="tx1"/>
              </a:buClr>
            </a:pPr>
            <a:endParaRPr lang="ru-RU" dirty="0" smtClean="0"/>
          </a:p>
          <a:p>
            <a:pPr>
              <a:spcBef>
                <a:spcPts val="0"/>
              </a:spcBef>
              <a:buClr>
                <a:schemeClr val="tx1"/>
              </a:buClr>
            </a:pPr>
            <a:r>
              <a:rPr lang="ru-RU" dirty="0" smtClean="0"/>
              <a:t>Игровая зона подразделяется для:</a:t>
            </a:r>
          </a:p>
          <a:p>
            <a:pPr marL="285750" indent="-285750">
              <a:spcBef>
                <a:spcPts val="0"/>
              </a:spcBef>
              <a:buClr>
                <a:schemeClr val="tx1"/>
              </a:buClr>
              <a:buFont typeface="Wingdings" pitchFamily="2" charset="2"/>
              <a:buChar char="q"/>
            </a:pPr>
            <a:r>
              <a:rPr lang="ru-RU" dirty="0" smtClean="0"/>
              <a:t>Детей дошкольного возраста;</a:t>
            </a:r>
          </a:p>
          <a:p>
            <a:pPr marL="285750" indent="-285750">
              <a:spcBef>
                <a:spcPts val="0"/>
              </a:spcBef>
              <a:buClr>
                <a:schemeClr val="tx1"/>
              </a:buClr>
              <a:buFont typeface="Wingdings" pitchFamily="2" charset="2"/>
              <a:buChar char="q"/>
            </a:pPr>
            <a:r>
              <a:rPr lang="ru-RU" dirty="0" smtClean="0"/>
              <a:t>Детей школьного возраста.</a:t>
            </a:r>
          </a:p>
          <a:p>
            <a:pPr marL="285750" indent="-285750" algn="just">
              <a:buClr>
                <a:schemeClr val="tx1"/>
              </a:buClr>
              <a:buFont typeface="Wingdings" pitchFamily="2" charset="2"/>
              <a:buChar char="q"/>
            </a:pPr>
            <a:endParaRPr lang="ru-RU" sz="1400" dirty="0" smtClean="0"/>
          </a:p>
        </p:txBody>
      </p:sp>
      <p:sp>
        <p:nvSpPr>
          <p:cNvPr id="36" name="Прямоугольник 35"/>
          <p:cNvSpPr/>
          <p:nvPr/>
        </p:nvSpPr>
        <p:spPr>
          <a:xfrm>
            <a:off x="8569176" y="5373216"/>
            <a:ext cx="576065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778" y="5618836"/>
            <a:ext cx="2061040" cy="659255"/>
          </a:xfrm>
          <a:prstGeom prst="rect">
            <a:avLst/>
          </a:prstGeom>
        </p:spPr>
      </p:pic>
      <p:sp>
        <p:nvSpPr>
          <p:cNvPr id="19" name="Заголовок 1"/>
          <p:cNvSpPr txBox="1">
            <a:spLocks/>
          </p:cNvSpPr>
          <p:nvPr/>
        </p:nvSpPr>
        <p:spPr>
          <a:xfrm>
            <a:off x="6840984" y="6381327"/>
            <a:ext cx="2197164" cy="300267"/>
          </a:xfrm>
          <a:prstGeom prst="rect">
            <a:avLst/>
          </a:prstGeom>
        </p:spPr>
        <p:txBody>
          <a:bodyPr vert="horz" rtlCol="0" anchor="b" anchorCtr="0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100" b="1" dirty="0" smtClean="0">
                <a:solidFill>
                  <a:schemeClr val="bg1"/>
                </a:solidFill>
              </a:rPr>
              <a:t>ООО «АС «АРС – Проект»</a:t>
            </a:r>
            <a:endParaRPr lang="ru-RU" sz="11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932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33" y="980728"/>
            <a:ext cx="8582624" cy="51845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144241" y="160586"/>
            <a:ext cx="9073009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6840984" y="6381327"/>
            <a:ext cx="2197164" cy="300267"/>
          </a:xfrm>
          <a:prstGeom prst="rect">
            <a:avLst/>
          </a:prstGeom>
        </p:spPr>
        <p:txBody>
          <a:bodyPr vert="horz" rtlCol="0" anchor="b" anchorCtr="0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100" b="1" dirty="0" smtClean="0">
                <a:solidFill>
                  <a:schemeClr val="bg1"/>
                </a:solidFill>
              </a:rPr>
              <a:t>ООО «АС «АРС – Проект»</a:t>
            </a:r>
            <a:endParaRPr lang="ru-RU" sz="11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871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44241" y="160586"/>
            <a:ext cx="9073009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835379" y="140550"/>
            <a:ext cx="569073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Стоимость и перечень работ</a:t>
            </a:r>
            <a:endParaRPr lang="ru-RU" sz="20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2991526"/>
              </p:ext>
            </p:extLst>
          </p:nvPr>
        </p:nvGraphicFramePr>
        <p:xfrm>
          <a:off x="216248" y="573630"/>
          <a:ext cx="8928993" cy="56731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04056"/>
                <a:gridCol w="1080120"/>
                <a:gridCol w="3384376"/>
                <a:gridCol w="792088"/>
                <a:gridCol w="864096"/>
                <a:gridCol w="1224136"/>
                <a:gridCol w="1080121"/>
              </a:tblGrid>
              <a:tr h="4791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№ </a:t>
                      </a:r>
                      <a:endParaRPr lang="ru-RU" sz="1100" dirty="0" smtClean="0">
                        <a:effectLst/>
                        <a:latin typeface="+mj-lt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+mj-lt"/>
                        </a:rPr>
                        <a:t>п</a:t>
                      </a:r>
                      <a:r>
                        <a:rPr lang="ru-RU" sz="1100" dirty="0">
                          <a:effectLst/>
                          <a:latin typeface="+mj-lt"/>
                        </a:rPr>
                        <a:t>. п.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dirty="0">
                        <a:effectLst/>
                        <a:latin typeface="+mj-lt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Наименование работы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Ед. изм.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кол-во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</a:rPr>
                        <a:t>стоимость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(руб.)</a:t>
                      </a:r>
                      <a:endParaRPr lang="ru-RU" sz="11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срок исполнения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</a:tr>
              <a:tr h="249700">
                <a:tc row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1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 row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Покрытия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Тротуар из плитки прямоугольной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м2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483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1 009 484,49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 rowSpan="2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01.10.2017 г.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</a:tr>
              <a:tr h="12484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Поребрик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м.п.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420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410 012,40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97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+mj-lt"/>
                        </a:rPr>
                        <a:t>Песчаное </a:t>
                      </a:r>
                      <a:r>
                        <a:rPr lang="ru-RU" sz="1100" dirty="0">
                          <a:effectLst/>
                          <a:latin typeface="+mj-lt"/>
                        </a:rPr>
                        <a:t>покрытие для детских площадок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м3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95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48 616,25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484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Устройство газонов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м2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1 642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483 404,80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97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Устройство проездов из бетонных плит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м2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313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945 519,32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484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Бордюр дорожный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м.п.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200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469 965,90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97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Площадка под ТБО из бетонных плит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м2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36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108 749,83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4849">
                <a:tc row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2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 row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Детская площадка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ДИК (5304)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шт.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1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171 600,00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919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Качели балансир (4104)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шт.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1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17 290,00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484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Карусель (4194)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шт.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1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50 180,00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97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Качели на дерев. стойках (4142)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шт.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1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31 720,00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97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Подвеска качели с сиденьем резин (4968)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шт.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2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13 780,00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97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Качалка пружинная (4172)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шт.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1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28 600,00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272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Ограждение деревянное декоративное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м.п.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35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126 000,00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4849">
                <a:tc row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3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 row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Малые архитектурные формы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Скамейка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шт.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2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23 000,00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484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Урна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шт.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4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20 700,00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97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Беседка восьмигранная деревянная 5х5 м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шт.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1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175 000,00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97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Фонарь освещения парковый h=3,0м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шт.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5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160 000,00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484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Стойка хозяйственная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шт.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1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9 000,00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097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4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спортивная площадка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Оборудование для </a:t>
                      </a:r>
                      <a:r>
                        <a:rPr lang="ru-RU" sz="1100" dirty="0" err="1">
                          <a:effectLst/>
                          <a:latin typeface="+mj-lt"/>
                        </a:rPr>
                        <a:t>Workout</a:t>
                      </a:r>
                      <a:r>
                        <a:rPr lang="ru-RU" sz="1100" dirty="0">
                          <a:effectLst/>
                          <a:latin typeface="+mj-lt"/>
                        </a:rPr>
                        <a:t> для взрослого населения (брусья, кольца, лестница) (6455)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шт.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1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189 922,50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61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>
                        <a:effectLst/>
                        <a:latin typeface="+mj-lt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>
                        <a:effectLst/>
                        <a:latin typeface="+mj-lt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+mj-lt"/>
                        </a:rPr>
                        <a:t>ИТОГО:</a:t>
                      </a:r>
                      <a:endParaRPr lang="ru-RU" sz="11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1100" b="1" dirty="0">
                        <a:effectLst/>
                        <a:latin typeface="+mj-lt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b="1" dirty="0">
                        <a:effectLst/>
                        <a:latin typeface="+mj-lt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+mj-lt"/>
                        </a:rPr>
                        <a:t>4 492 545,49</a:t>
                      </a:r>
                      <a:endParaRPr lang="ru-RU" sz="11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108" marR="44108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7618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702115" y="908720"/>
            <a:ext cx="7957266" cy="1224880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Благоустройство дворовой территории </a:t>
            </a:r>
            <a:r>
              <a:rPr lang="ru-RU" sz="2800" b="1" dirty="0"/>
              <a:t>многоквартирных жилых домов </a:t>
            </a:r>
            <a:br>
              <a:rPr lang="ru-RU" sz="2800" b="1" dirty="0"/>
            </a:br>
            <a:r>
              <a:rPr lang="ru-RU" sz="2800" b="1" dirty="0" smtClean="0"/>
              <a:t>№№ </a:t>
            </a:r>
            <a:r>
              <a:rPr lang="ru-RU" sz="2800" b="1" dirty="0"/>
              <a:t>1, 2, 3 по </a:t>
            </a:r>
            <a:r>
              <a:rPr lang="ru-RU" sz="2800" b="1" dirty="0" smtClean="0"/>
              <a:t>ул</a:t>
            </a:r>
            <a:r>
              <a:rPr lang="ru-RU" sz="2800" b="1" dirty="0"/>
              <a:t>. Строителей в </a:t>
            </a:r>
            <a:r>
              <a:rPr lang="ru-RU" sz="2800" b="1" dirty="0" smtClean="0"/>
              <a:t>п. </a:t>
            </a:r>
            <a:r>
              <a:rPr lang="ru-RU" sz="2800" b="1" dirty="0" err="1" smtClean="0"/>
              <a:t>Сорум</a:t>
            </a:r>
            <a:endParaRPr lang="ru-RU" sz="28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44241" y="160586"/>
            <a:ext cx="9073009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397" y="2780927"/>
            <a:ext cx="6264696" cy="3543301"/>
          </a:xfrm>
          <a:prstGeom prst="rect">
            <a:avLst/>
          </a:prstGeom>
          <a:effectLst>
            <a:glow>
              <a:schemeClr val="accent1">
                <a:alpha val="46000"/>
              </a:schemeClr>
            </a:glow>
            <a:softEdge rad="508000"/>
          </a:effec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6840984" y="6381327"/>
            <a:ext cx="2197164" cy="300267"/>
          </a:xfrm>
          <a:prstGeom prst="rect">
            <a:avLst/>
          </a:prstGeom>
        </p:spPr>
        <p:txBody>
          <a:bodyPr vert="horz" rtlCol="0" anchor="b" anchorCtr="0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100" b="1" dirty="0" smtClean="0">
                <a:solidFill>
                  <a:schemeClr val="bg1"/>
                </a:solidFill>
              </a:rPr>
              <a:t>ООО «АС «АРС – Проект»</a:t>
            </a:r>
            <a:endParaRPr lang="ru-RU" sz="11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675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39" y="1772816"/>
            <a:ext cx="3854187" cy="44817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896769" y="1772816"/>
            <a:ext cx="4134659" cy="3240360"/>
          </a:xfrm>
        </p:spPr>
        <p:txBody>
          <a:bodyPr>
            <a:noAutofit/>
          </a:bodyPr>
          <a:lstStyle/>
          <a:p>
            <a:pPr marL="0" indent="360363" algn="just">
              <a:lnSpc>
                <a:spcPct val="110000"/>
              </a:lnSpc>
              <a:buNone/>
            </a:pPr>
            <a:r>
              <a:rPr lang="ru-RU" sz="1700" dirty="0"/>
              <a:t>Проектируемая </a:t>
            </a:r>
            <a:r>
              <a:rPr lang="ru-RU" sz="1700" dirty="0" smtClean="0"/>
              <a:t>территория двора многоквартирных жилых домов по ул. Строителей расположена </a:t>
            </a:r>
            <a:r>
              <a:rPr lang="ru-RU" sz="1700" dirty="0"/>
              <a:t>в </a:t>
            </a:r>
            <a:r>
              <a:rPr lang="ru-RU" sz="1700" dirty="0" smtClean="0"/>
              <a:t>восточной части поселка </a:t>
            </a:r>
            <a:r>
              <a:rPr lang="ru-RU" sz="1700" dirty="0" err="1" smtClean="0"/>
              <a:t>Сорум</a:t>
            </a:r>
            <a:r>
              <a:rPr lang="ru-RU" sz="1700" dirty="0" smtClean="0"/>
              <a:t>. </a:t>
            </a:r>
          </a:p>
          <a:p>
            <a:pPr marL="0" indent="360363" algn="just">
              <a:lnSpc>
                <a:spcPct val="110000"/>
              </a:lnSpc>
              <a:buNone/>
            </a:pPr>
            <a:r>
              <a:rPr lang="ru-RU" sz="1700" dirty="0" smtClean="0"/>
              <a:t>Площадь </a:t>
            </a:r>
            <a:r>
              <a:rPr lang="ru-RU" sz="1700" dirty="0"/>
              <a:t>территории в границах благоустройства составляет </a:t>
            </a:r>
            <a:r>
              <a:rPr lang="ru-RU" sz="1700" dirty="0" smtClean="0"/>
              <a:t>6300 </a:t>
            </a:r>
            <a:r>
              <a:rPr lang="ru-RU" sz="1700" dirty="0" err="1" smtClean="0"/>
              <a:t>кв.м</a:t>
            </a:r>
            <a:r>
              <a:rPr lang="ru-RU" sz="1700" dirty="0" smtClean="0"/>
              <a:t>. </a:t>
            </a:r>
          </a:p>
        </p:txBody>
      </p:sp>
      <p:sp>
        <p:nvSpPr>
          <p:cNvPr id="12" name="Заголовок 2"/>
          <p:cNvSpPr txBox="1">
            <a:spLocks/>
          </p:cNvSpPr>
          <p:nvPr/>
        </p:nvSpPr>
        <p:spPr>
          <a:xfrm>
            <a:off x="312050" y="330734"/>
            <a:ext cx="8737389" cy="758952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err="1" smtClean="0"/>
              <a:t>Предпроектный</a:t>
            </a:r>
            <a:r>
              <a:rPr lang="ru-RU" sz="2400" b="1" dirty="0" smtClean="0"/>
              <a:t> анализ территории</a:t>
            </a:r>
            <a:endParaRPr lang="ru-RU" sz="24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44241" y="160586"/>
            <a:ext cx="9073009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6840984" y="6381327"/>
            <a:ext cx="2197164" cy="300267"/>
          </a:xfrm>
          <a:prstGeom prst="rect">
            <a:avLst/>
          </a:prstGeom>
        </p:spPr>
        <p:txBody>
          <a:bodyPr vert="horz" rtlCol="0" anchor="b" anchorCtr="0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100" b="1" dirty="0" smtClean="0">
                <a:solidFill>
                  <a:schemeClr val="bg1"/>
                </a:solidFill>
              </a:rPr>
              <a:t>ООО «АС «АРС – Проект»</a:t>
            </a:r>
            <a:endParaRPr lang="ru-RU" sz="11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05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Объект 6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94" y="1563564"/>
            <a:ext cx="8307700" cy="47558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0" name="Текст 1"/>
          <p:cNvSpPr txBox="1">
            <a:spLocks/>
          </p:cNvSpPr>
          <p:nvPr/>
        </p:nvSpPr>
        <p:spPr>
          <a:xfrm>
            <a:off x="5184801" y="1563564"/>
            <a:ext cx="3456383" cy="320824"/>
          </a:xfrm>
          <a:prstGeom prst="rect">
            <a:avLst/>
          </a:prstGeom>
          <a:solidFill>
            <a:schemeClr val="bg1"/>
          </a:solidFill>
        </p:spPr>
        <p:txBody>
          <a:bodyPr vert="horz">
            <a:normAutofit fontScale="92500" lnSpcReduction="200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ru-RU" sz="1800" b="1" u="sng" dirty="0">
                <a:solidFill>
                  <a:schemeClr val="accent6">
                    <a:lumMod val="50000"/>
                  </a:schemeClr>
                </a:solidFill>
              </a:rPr>
              <a:t>п</a:t>
            </a:r>
            <a:r>
              <a:rPr lang="ru-RU" sz="1800" b="1" u="sng" dirty="0" smtClean="0">
                <a:solidFill>
                  <a:schemeClr val="accent6">
                    <a:lumMod val="50000"/>
                  </a:schemeClr>
                </a:solidFill>
              </a:rPr>
              <a:t>роектное решение</a:t>
            </a:r>
            <a:endParaRPr lang="ru-RU" sz="1800" b="1" u="sng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Заголовок 2"/>
          <p:cNvSpPr>
            <a:spLocks noGrp="1"/>
          </p:cNvSpPr>
          <p:nvPr>
            <p:ph type="title"/>
          </p:nvPr>
        </p:nvSpPr>
        <p:spPr>
          <a:xfrm>
            <a:off x="312050" y="314570"/>
            <a:ext cx="8737389" cy="758952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Концепция. Проектные решения.</a:t>
            </a:r>
            <a:endParaRPr lang="ru-RU" sz="24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44241" y="160586"/>
            <a:ext cx="9073009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Текст 1"/>
          <p:cNvSpPr>
            <a:spLocks noGrp="1"/>
          </p:cNvSpPr>
          <p:nvPr>
            <p:ph type="body" idx="4294967295"/>
          </p:nvPr>
        </p:nvSpPr>
        <p:spPr>
          <a:xfrm>
            <a:off x="792313" y="1565176"/>
            <a:ext cx="3599810" cy="320824"/>
          </a:xfrm>
          <a:solidFill>
            <a:schemeClr val="bg1"/>
          </a:solidFill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ru-RU" sz="1800" b="1" u="sng" dirty="0" smtClean="0">
                <a:solidFill>
                  <a:schemeClr val="accent6">
                    <a:lumMod val="50000"/>
                  </a:schemeClr>
                </a:solidFill>
              </a:rPr>
              <a:t>существующее благоустройство</a:t>
            </a:r>
            <a:endParaRPr lang="ru-RU" sz="1800" b="1" u="sng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1" name="Заголовок 1"/>
          <p:cNvSpPr txBox="1">
            <a:spLocks/>
          </p:cNvSpPr>
          <p:nvPr/>
        </p:nvSpPr>
        <p:spPr>
          <a:xfrm>
            <a:off x="6840984" y="6381327"/>
            <a:ext cx="2197164" cy="300267"/>
          </a:xfrm>
          <a:prstGeom prst="rect">
            <a:avLst/>
          </a:prstGeom>
        </p:spPr>
        <p:txBody>
          <a:bodyPr vert="horz" rtlCol="0" anchor="b" anchorCtr="0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100" b="1" dirty="0" smtClean="0">
                <a:solidFill>
                  <a:schemeClr val="bg1"/>
                </a:solidFill>
              </a:rPr>
              <a:t>ООО «АС «АРС – Проект»</a:t>
            </a:r>
            <a:endParaRPr lang="ru-RU" sz="11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994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569" y="960476"/>
            <a:ext cx="5939512" cy="4412740"/>
          </a:xfrm>
        </p:spPr>
      </p:pic>
      <p:sp>
        <p:nvSpPr>
          <p:cNvPr id="34" name="Заголовок 33"/>
          <p:cNvSpPr>
            <a:spLocks noGrp="1"/>
          </p:cNvSpPr>
          <p:nvPr>
            <p:ph type="title"/>
          </p:nvPr>
        </p:nvSpPr>
        <p:spPr>
          <a:xfrm>
            <a:off x="432274" y="792539"/>
            <a:ext cx="2418384" cy="990600"/>
          </a:xfrm>
        </p:spPr>
        <p:txBody>
          <a:bodyPr/>
          <a:lstStyle/>
          <a:p>
            <a:pPr algn="ctr"/>
            <a:r>
              <a:rPr lang="ru-RU" sz="1800" dirty="0"/>
              <a:t>Концепция. </a:t>
            </a:r>
            <a:r>
              <a:rPr lang="ru-RU" sz="1800" dirty="0" smtClean="0"/>
              <a:t>Функциональная схема.</a:t>
            </a:r>
            <a:endParaRPr lang="ru-RU" sz="1800" dirty="0"/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390065" y="1857492"/>
            <a:ext cx="2418384" cy="4379821"/>
          </a:xfr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</a:pPr>
            <a:r>
              <a:rPr lang="ru-RU" dirty="0" smtClean="0"/>
              <a:t>Проектом благоустройства дворовой территории выделено 3 зоны:</a:t>
            </a:r>
          </a:p>
          <a:p>
            <a:pPr marL="285750" indent="-285750">
              <a:spcBef>
                <a:spcPts val="0"/>
              </a:spcBef>
              <a:buClr>
                <a:schemeClr val="tx1"/>
              </a:buClr>
              <a:buFont typeface="Wingdings" pitchFamily="2" charset="2"/>
              <a:buChar char="q"/>
            </a:pPr>
            <a:r>
              <a:rPr lang="ru-RU" dirty="0" smtClean="0"/>
              <a:t>Зона отдыха</a:t>
            </a:r>
          </a:p>
          <a:p>
            <a:pPr marL="285750" indent="-285750">
              <a:spcBef>
                <a:spcPts val="0"/>
              </a:spcBef>
              <a:buClr>
                <a:schemeClr val="tx1"/>
              </a:buClr>
              <a:buFont typeface="Wingdings" pitchFamily="2" charset="2"/>
              <a:buChar char="q"/>
            </a:pPr>
            <a:r>
              <a:rPr lang="ru-RU" dirty="0" smtClean="0"/>
              <a:t>Игровая зона</a:t>
            </a:r>
          </a:p>
          <a:p>
            <a:pPr marL="285750" indent="-285750">
              <a:spcBef>
                <a:spcPts val="0"/>
              </a:spcBef>
              <a:buClr>
                <a:schemeClr val="tx1"/>
              </a:buClr>
              <a:buFont typeface="Wingdings" pitchFamily="2" charset="2"/>
              <a:buChar char="q"/>
            </a:pPr>
            <a:r>
              <a:rPr lang="ru-RU" dirty="0" smtClean="0"/>
              <a:t>Спортивная зона</a:t>
            </a:r>
          </a:p>
          <a:p>
            <a:pPr>
              <a:spcBef>
                <a:spcPts val="0"/>
              </a:spcBef>
              <a:buClr>
                <a:schemeClr val="tx1"/>
              </a:buClr>
            </a:pPr>
            <a:endParaRPr lang="ru-RU" dirty="0" smtClean="0"/>
          </a:p>
          <a:p>
            <a:pPr>
              <a:spcBef>
                <a:spcPts val="0"/>
              </a:spcBef>
              <a:buClr>
                <a:schemeClr val="tx1"/>
              </a:buClr>
            </a:pPr>
            <a:r>
              <a:rPr lang="ru-RU" dirty="0" smtClean="0"/>
              <a:t>Игровая зона подразделяется для:</a:t>
            </a:r>
          </a:p>
          <a:p>
            <a:pPr marL="285750" indent="-285750">
              <a:spcBef>
                <a:spcPts val="0"/>
              </a:spcBef>
              <a:buClr>
                <a:schemeClr val="tx1"/>
              </a:buClr>
              <a:buFont typeface="Wingdings" pitchFamily="2" charset="2"/>
              <a:buChar char="q"/>
            </a:pPr>
            <a:r>
              <a:rPr lang="ru-RU" dirty="0" smtClean="0"/>
              <a:t>Детей дошкольного возраста;</a:t>
            </a:r>
          </a:p>
          <a:p>
            <a:pPr marL="285750" indent="-285750">
              <a:spcBef>
                <a:spcPts val="0"/>
              </a:spcBef>
              <a:buClr>
                <a:schemeClr val="tx1"/>
              </a:buClr>
              <a:buFont typeface="Wingdings" pitchFamily="2" charset="2"/>
              <a:buChar char="q"/>
            </a:pPr>
            <a:r>
              <a:rPr lang="ru-RU" dirty="0" smtClean="0"/>
              <a:t>Детей школьного возраста.</a:t>
            </a:r>
          </a:p>
          <a:p>
            <a:pPr marL="285750" indent="-285750" algn="just">
              <a:buClr>
                <a:schemeClr val="tx1"/>
              </a:buClr>
              <a:buFont typeface="Wingdings" pitchFamily="2" charset="2"/>
              <a:buChar char="q"/>
            </a:pPr>
            <a:endParaRPr lang="ru-RU" sz="1400" dirty="0" smtClean="0"/>
          </a:p>
        </p:txBody>
      </p:sp>
      <p:sp>
        <p:nvSpPr>
          <p:cNvPr id="36" name="Прямоугольник 35"/>
          <p:cNvSpPr/>
          <p:nvPr/>
        </p:nvSpPr>
        <p:spPr>
          <a:xfrm>
            <a:off x="8569176" y="5373216"/>
            <a:ext cx="576065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085" y="5513291"/>
            <a:ext cx="2256756" cy="715890"/>
          </a:xfrm>
          <a:prstGeom prst="rect">
            <a:avLst/>
          </a:prstGeom>
        </p:spPr>
      </p:pic>
      <p:sp>
        <p:nvSpPr>
          <p:cNvPr id="19" name="Заголовок 1"/>
          <p:cNvSpPr txBox="1">
            <a:spLocks/>
          </p:cNvSpPr>
          <p:nvPr/>
        </p:nvSpPr>
        <p:spPr>
          <a:xfrm>
            <a:off x="6840984" y="6381327"/>
            <a:ext cx="2197164" cy="300267"/>
          </a:xfrm>
          <a:prstGeom prst="rect">
            <a:avLst/>
          </a:prstGeom>
        </p:spPr>
        <p:txBody>
          <a:bodyPr vert="horz" rtlCol="0" anchor="b" anchorCtr="0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100" b="1" dirty="0" smtClean="0">
                <a:solidFill>
                  <a:schemeClr val="bg1"/>
                </a:solidFill>
              </a:rPr>
              <a:t>ООО «АС «АРС – Проект»</a:t>
            </a:r>
            <a:endParaRPr lang="ru-RU" sz="11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176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99" y="836712"/>
            <a:ext cx="8646508" cy="53285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3" name="Прямоугольник 32"/>
          <p:cNvSpPr/>
          <p:nvPr/>
        </p:nvSpPr>
        <p:spPr>
          <a:xfrm>
            <a:off x="144241" y="160586"/>
            <a:ext cx="9073009" cy="3160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Заголовок 2"/>
          <p:cNvSpPr txBox="1">
            <a:spLocks/>
          </p:cNvSpPr>
          <p:nvPr/>
        </p:nvSpPr>
        <p:spPr>
          <a:xfrm>
            <a:off x="3600624" y="136004"/>
            <a:ext cx="2160240" cy="379413"/>
          </a:xfrm>
          <a:prstGeom prst="rect">
            <a:avLst/>
          </a:prstGeom>
        </p:spPr>
        <p:txBody>
          <a:bodyPr vert="horz" anchor="b">
            <a:normAutofit lnSpcReduction="100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  <a:ea typeface="+mn-ea"/>
                <a:cs typeface="+mn-cs"/>
              </a:rPr>
              <a:t>Концепция </a:t>
            </a:r>
            <a:endParaRPr lang="ru-RU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3234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33" y="1098929"/>
            <a:ext cx="8582624" cy="49481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144241" y="160586"/>
            <a:ext cx="9073009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2"/>
          <p:cNvSpPr txBox="1">
            <a:spLocks/>
          </p:cNvSpPr>
          <p:nvPr/>
        </p:nvSpPr>
        <p:spPr>
          <a:xfrm>
            <a:off x="337219" y="136004"/>
            <a:ext cx="8736013" cy="379413"/>
          </a:xfrm>
          <a:prstGeom prst="rect">
            <a:avLst/>
          </a:prstGeom>
        </p:spPr>
        <p:txBody>
          <a:bodyPr vert="horz" anchor="b">
            <a:normAutofit lnSpcReduction="100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  <a:ea typeface="+mn-ea"/>
                <a:cs typeface="+mn-cs"/>
              </a:rPr>
              <a:t>3-</a:t>
            </a:r>
            <a:r>
              <a:rPr lang="en-US" sz="20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  <a:ea typeface="+mn-ea"/>
                <a:cs typeface="+mn-cs"/>
              </a:rPr>
              <a:t>D </a:t>
            </a:r>
            <a:r>
              <a:rPr lang="ru-RU" sz="20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  <a:ea typeface="+mn-ea"/>
                <a:cs typeface="+mn-cs"/>
              </a:rPr>
              <a:t>визуализация</a:t>
            </a:r>
            <a:endParaRPr lang="ru-RU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6840984" y="6381327"/>
            <a:ext cx="2197164" cy="300267"/>
          </a:xfrm>
          <a:prstGeom prst="rect">
            <a:avLst/>
          </a:prstGeom>
        </p:spPr>
        <p:txBody>
          <a:bodyPr vert="horz" rtlCol="0" anchor="b" anchorCtr="0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100" b="1" dirty="0" smtClean="0">
                <a:solidFill>
                  <a:schemeClr val="bg1"/>
                </a:solidFill>
              </a:rPr>
              <a:t>ООО «АС «АРС – Проект»</a:t>
            </a:r>
            <a:endParaRPr lang="ru-RU" sz="11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496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44241" y="160586"/>
            <a:ext cx="9073009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835379" y="140550"/>
            <a:ext cx="569073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Стоимость и перечень работ</a:t>
            </a:r>
            <a:endParaRPr lang="ru-RU" sz="20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2235230"/>
              </p:ext>
            </p:extLst>
          </p:nvPr>
        </p:nvGraphicFramePr>
        <p:xfrm>
          <a:off x="213328" y="620688"/>
          <a:ext cx="8934834" cy="567794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09899"/>
                <a:gridCol w="1080120"/>
                <a:gridCol w="3384376"/>
                <a:gridCol w="792088"/>
                <a:gridCol w="864096"/>
                <a:gridCol w="1224136"/>
                <a:gridCol w="1080119"/>
              </a:tblGrid>
              <a:tr h="5040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№ </a:t>
                      </a:r>
                      <a:endParaRPr lang="ru-RU" sz="1100" dirty="0" smtClean="0">
                        <a:effectLst/>
                        <a:latin typeface="+mj-lt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+mj-lt"/>
                        </a:rPr>
                        <a:t>п</a:t>
                      </a:r>
                      <a:r>
                        <a:rPr lang="ru-RU" sz="1100" dirty="0">
                          <a:effectLst/>
                          <a:latin typeface="+mj-lt"/>
                        </a:rPr>
                        <a:t>. п.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810" marR="3881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dirty="0">
                        <a:effectLst/>
                        <a:latin typeface="+mj-lt"/>
                        <a:cs typeface="Times New Roman"/>
                      </a:endParaRPr>
                    </a:p>
                  </a:txBody>
                  <a:tcPr marL="38810" marR="388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Наименование работы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810" marR="388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Ед. изм.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810" marR="388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кол-во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810" marR="388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</a:rPr>
                        <a:t>стоимость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(руб.)</a:t>
                      </a:r>
                      <a:endParaRPr lang="ru-RU" sz="11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8810" marR="388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срок исполнения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810" marR="38810" marT="0" marB="0" anchor="ctr"/>
                </a:tc>
              </a:tr>
              <a:tr h="208322">
                <a:tc row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1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810" marR="38810" marT="0" marB="0" anchor="ctr"/>
                </a:tc>
                <a:tc row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Покрытия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810" marR="3881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Тротуар из плитки прямоугольной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810" marR="388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м2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810" marR="388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269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810" marR="388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562 218,07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810" marR="38810" marT="0" marB="0" anchor="ctr"/>
                </a:tc>
                <a:tc rowSpan="2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100" dirty="0" smtClean="0">
                          <a:effectLst/>
                          <a:latin typeface="+mj-lt"/>
                          <a:cs typeface="Times New Roman"/>
                        </a:rPr>
                        <a:t>01.10.2017 г.</a:t>
                      </a:r>
                      <a:endParaRPr lang="ru-RU" sz="1100" dirty="0">
                        <a:effectLst/>
                        <a:latin typeface="+mj-lt"/>
                        <a:cs typeface="Times New Roman"/>
                      </a:endParaRPr>
                    </a:p>
                  </a:txBody>
                  <a:tcPr marL="38810" marR="38810" marT="0" marB="0" anchor="ctr"/>
                </a:tc>
              </a:tr>
              <a:tr h="10416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Поребрик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810" marR="388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м.п.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810" marR="388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240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810" marR="388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234 292,80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810" marR="3881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482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+mj-lt"/>
                        </a:rPr>
                        <a:t>Прорезиненное </a:t>
                      </a:r>
                      <a:r>
                        <a:rPr lang="ru-RU" sz="1100" dirty="0">
                          <a:effectLst/>
                          <a:latin typeface="+mj-lt"/>
                        </a:rPr>
                        <a:t>покрытие для детских площадок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810" marR="388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м2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810" marR="388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313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810" marR="388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563 400,00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810" marR="3881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248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+mj-lt"/>
                        </a:rPr>
                        <a:t>Прорезиненное </a:t>
                      </a:r>
                      <a:r>
                        <a:rPr lang="ru-RU" sz="1100" dirty="0">
                          <a:effectLst/>
                          <a:latin typeface="+mj-lt"/>
                        </a:rPr>
                        <a:t>покрытие для спортивных площадок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810" marR="388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м2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810" marR="388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525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810" marR="388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945 000,00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810" marR="3881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099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Покрытие проездов, площадок - бетонное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810" marR="388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м2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810" marR="388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2 904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810" marR="388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8 772 485,96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810" marR="3881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807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Устройство газонов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810" marR="388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м2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810" marR="388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6 240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810" marR="388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1 837 056,00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810" marR="3881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832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Площадка под ТБО из бетонных плит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810" marR="388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м2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810" marR="388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36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810" marR="388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108 749,83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810" marR="3881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4161">
                <a:tc row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2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810" marR="38810" marT="0" marB="0" anchor="ctr"/>
                </a:tc>
                <a:tc row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Детская площадка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810" marR="3881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ДИК (5304)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810" marR="388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шт.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810" marR="388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1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810" marR="388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171 600,00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810" marR="3881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416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Качели балансир (4104)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810" marR="388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шт.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810" marR="388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2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810" marR="388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34 580,00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810" marR="3881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416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Карусель (4194)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810" marR="388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шт.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810" marR="388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2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810" marR="388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100 360,00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810" marR="3881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832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Качели на дерев. стойках (4142)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810" marR="388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шт.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810" marR="388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3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810" marR="388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95 160,00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810" marR="3881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832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Подвеска качели с сиденьем резин (4968)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810" marR="388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шт.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810" marR="388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6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810" marR="388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41 340,00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810" marR="3881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832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Качалка пружинная (4172)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810" marR="388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шт.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810" marR="388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3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810" marR="388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85 800,00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810" marR="3881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832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Ограждение деревянное декоративное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810" marR="388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м.п.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810" marR="388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65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810" marR="388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234 000,00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810" marR="3881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4161">
                <a:tc row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3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810" marR="38810" marT="0" marB="0" anchor="ctr"/>
                </a:tc>
                <a:tc row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Малые архитектурные формы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810" marR="3881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Скамейка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810" marR="388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шт.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810" marR="388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8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810" marR="388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92 000,00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810" marR="3881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416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Урна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810" marR="388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шт.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810" marR="388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10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810" marR="388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51 750,00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810" marR="3881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832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Беседка восьмигранная деревянная 5х5 м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810" marR="388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шт.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810" marR="388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1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810" marR="388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175 000,00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810" marR="3881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832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Фонарь освещения парковый h=3,0м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810" marR="388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шт.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810" marR="388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10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810" marR="388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320 000,00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810" marR="3881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416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Стойка хозяйственная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810" marR="388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шт.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810" marR="388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2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810" marR="388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18 000,00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810" marR="3881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5615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4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810" marR="38810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Спортивная площадка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810" marR="3881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Оборудование для </a:t>
                      </a:r>
                      <a:r>
                        <a:rPr lang="ru-RU" sz="1100" dirty="0" err="1">
                          <a:effectLst/>
                          <a:latin typeface="+mj-lt"/>
                        </a:rPr>
                        <a:t>Workout</a:t>
                      </a:r>
                      <a:r>
                        <a:rPr lang="ru-RU" sz="1100" dirty="0">
                          <a:effectLst/>
                          <a:latin typeface="+mj-lt"/>
                        </a:rPr>
                        <a:t> для взрослого населения (брусья, кольца, лестница) (6455)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810" marR="388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шт.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810" marR="388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1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810" marR="388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189 922,50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810" marR="3881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416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Баскетбольная стойка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810" marR="388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шт.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810" marR="388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2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810" marR="388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38 480,00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810" marR="3881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832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Ограждение стальное сетчатое </a:t>
                      </a:r>
                      <a:r>
                        <a:rPr lang="ru-RU" sz="1100" dirty="0" err="1">
                          <a:effectLst/>
                          <a:latin typeface="+mj-lt"/>
                        </a:rPr>
                        <a:t>Dfence</a:t>
                      </a:r>
                      <a:r>
                        <a:rPr lang="ru-RU" sz="1100" dirty="0">
                          <a:effectLst/>
                          <a:latin typeface="+mj-lt"/>
                        </a:rPr>
                        <a:t> h=4,0м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810" marR="388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м.п.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810" marR="388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95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810" marR="388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573 016,25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810" marR="3881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36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>
                        <a:effectLst/>
                        <a:latin typeface="+mj-lt"/>
                        <a:cs typeface="Times New Roman"/>
                      </a:endParaRPr>
                    </a:p>
                  </a:txBody>
                  <a:tcPr marL="38810" marR="3881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>
                        <a:effectLst/>
                        <a:latin typeface="+mj-lt"/>
                        <a:cs typeface="Times New Roman"/>
                      </a:endParaRPr>
                    </a:p>
                  </a:txBody>
                  <a:tcPr marL="38810" marR="3881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+mj-lt"/>
                        </a:rPr>
                        <a:t>ИТОГО:</a:t>
                      </a:r>
                      <a:endParaRPr lang="ru-RU" sz="11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810" marR="388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1100" b="1" dirty="0">
                        <a:effectLst/>
                        <a:latin typeface="+mj-lt"/>
                        <a:cs typeface="Times New Roman"/>
                      </a:endParaRPr>
                    </a:p>
                  </a:txBody>
                  <a:tcPr marL="38810" marR="3881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b="1" dirty="0">
                        <a:effectLst/>
                        <a:latin typeface="+mj-lt"/>
                        <a:cs typeface="Times New Roman"/>
                      </a:endParaRPr>
                    </a:p>
                  </a:txBody>
                  <a:tcPr marL="38810" marR="388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+mj-lt"/>
                        </a:rPr>
                        <a:t>15 244 211,41</a:t>
                      </a:r>
                      <a:endParaRPr lang="ru-RU" sz="11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810" marR="3881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1324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5" b="8994"/>
          <a:stretch/>
        </p:blipFill>
        <p:spPr>
          <a:xfrm>
            <a:off x="1080345" y="2780928"/>
            <a:ext cx="7200800" cy="3543301"/>
          </a:xfrm>
          <a:prstGeom prst="rect">
            <a:avLst/>
          </a:prstGeom>
          <a:effectLst>
            <a:glow>
              <a:schemeClr val="accent1">
                <a:alpha val="46000"/>
              </a:schemeClr>
            </a:glow>
            <a:softEdge rad="508000"/>
          </a:effectLst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702115" y="908720"/>
            <a:ext cx="7957266" cy="1224880"/>
          </a:xfrm>
        </p:spPr>
        <p:txBody>
          <a:bodyPr>
            <a:noAutofit/>
          </a:bodyPr>
          <a:lstStyle/>
          <a:p>
            <a:r>
              <a:rPr lang="ru-RU" sz="2600" b="1" dirty="0" smtClean="0"/>
              <a:t>Благоустройство дворовой территории </a:t>
            </a:r>
            <a:r>
              <a:rPr lang="ru-RU" sz="2600" b="1" dirty="0"/>
              <a:t>многоквартирных жилых домов </a:t>
            </a:r>
            <a:br>
              <a:rPr lang="ru-RU" sz="2600" b="1" dirty="0"/>
            </a:br>
            <a:r>
              <a:rPr lang="ru-RU" sz="2600" b="1" dirty="0" smtClean="0"/>
              <a:t>№№ </a:t>
            </a:r>
            <a:r>
              <a:rPr lang="ru-RU" sz="2600" b="1" dirty="0"/>
              <a:t>2, 4 по ул. Школьная в п. Сосновка</a:t>
            </a:r>
            <a:r>
              <a:rPr lang="ru-RU" sz="2600" b="1" dirty="0" smtClean="0"/>
              <a:t>.</a:t>
            </a:r>
            <a:endParaRPr lang="ru-RU" sz="26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44241" y="160586"/>
            <a:ext cx="9073009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840984" y="6381327"/>
            <a:ext cx="2197164" cy="300267"/>
          </a:xfrm>
          <a:prstGeom prst="rect">
            <a:avLst/>
          </a:prstGeom>
        </p:spPr>
        <p:txBody>
          <a:bodyPr vert="horz" rtlCol="0" anchor="b" anchorCtr="0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100" b="1" dirty="0" smtClean="0">
                <a:solidFill>
                  <a:schemeClr val="bg1"/>
                </a:solidFill>
              </a:rPr>
              <a:t>ООО «АС «АРС – Проект»</a:t>
            </a:r>
            <a:endParaRPr lang="ru-RU" sz="11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146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39" y="1772816"/>
            <a:ext cx="3854187" cy="44817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896769" y="1772816"/>
            <a:ext cx="4134659" cy="3240360"/>
          </a:xfrm>
        </p:spPr>
        <p:txBody>
          <a:bodyPr>
            <a:noAutofit/>
          </a:bodyPr>
          <a:lstStyle/>
          <a:p>
            <a:pPr marL="0" indent="360363" algn="just">
              <a:lnSpc>
                <a:spcPct val="110000"/>
              </a:lnSpc>
              <a:buNone/>
            </a:pPr>
            <a:r>
              <a:rPr lang="ru-RU" sz="1700" dirty="0"/>
              <a:t>Проектируемая </a:t>
            </a:r>
            <a:r>
              <a:rPr lang="ru-RU" sz="1700" dirty="0" smtClean="0"/>
              <a:t>территория двора многоквартирных жилых домов по ул. Строителей расположена </a:t>
            </a:r>
            <a:r>
              <a:rPr lang="ru-RU" sz="1700" dirty="0"/>
              <a:t>в </a:t>
            </a:r>
            <a:r>
              <a:rPr lang="ru-RU" sz="1700" dirty="0" smtClean="0"/>
              <a:t>восточной части поселка </a:t>
            </a:r>
            <a:r>
              <a:rPr lang="ru-RU" sz="1700" dirty="0" err="1" smtClean="0"/>
              <a:t>Сорум</a:t>
            </a:r>
            <a:r>
              <a:rPr lang="ru-RU" sz="1700" dirty="0" smtClean="0"/>
              <a:t>. </a:t>
            </a:r>
          </a:p>
          <a:p>
            <a:pPr marL="0" indent="360363" algn="just">
              <a:lnSpc>
                <a:spcPct val="110000"/>
              </a:lnSpc>
              <a:buNone/>
            </a:pPr>
            <a:r>
              <a:rPr lang="ru-RU" sz="1700" dirty="0" smtClean="0"/>
              <a:t>Площадь </a:t>
            </a:r>
            <a:r>
              <a:rPr lang="ru-RU" sz="1700" dirty="0"/>
              <a:t>территории в границах благоустройства составляет </a:t>
            </a:r>
            <a:r>
              <a:rPr lang="ru-RU" sz="1700" dirty="0" smtClean="0"/>
              <a:t>6300 </a:t>
            </a:r>
            <a:r>
              <a:rPr lang="ru-RU" sz="1700" dirty="0" err="1" smtClean="0"/>
              <a:t>кв.м</a:t>
            </a:r>
            <a:r>
              <a:rPr lang="ru-RU" sz="1700" dirty="0" smtClean="0"/>
              <a:t>. </a:t>
            </a:r>
          </a:p>
        </p:txBody>
      </p:sp>
      <p:sp>
        <p:nvSpPr>
          <p:cNvPr id="12" name="Заголовок 2"/>
          <p:cNvSpPr txBox="1">
            <a:spLocks/>
          </p:cNvSpPr>
          <p:nvPr/>
        </p:nvSpPr>
        <p:spPr>
          <a:xfrm>
            <a:off x="312050" y="330734"/>
            <a:ext cx="8737389" cy="758952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err="1" smtClean="0"/>
              <a:t>Предпроектный</a:t>
            </a:r>
            <a:r>
              <a:rPr lang="ru-RU" sz="2400" b="1" dirty="0" smtClean="0"/>
              <a:t> анализ территории</a:t>
            </a:r>
            <a:endParaRPr lang="ru-RU" sz="24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44241" y="160586"/>
            <a:ext cx="9073009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6840984" y="6381327"/>
            <a:ext cx="2197164" cy="300267"/>
          </a:xfrm>
          <a:prstGeom prst="rect">
            <a:avLst/>
          </a:prstGeom>
        </p:spPr>
        <p:txBody>
          <a:bodyPr vert="horz" rtlCol="0" anchor="b" anchorCtr="0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100" b="1" dirty="0" smtClean="0">
                <a:solidFill>
                  <a:schemeClr val="bg1"/>
                </a:solidFill>
              </a:rPr>
              <a:t>ООО «АС «АРС – Проект»</a:t>
            </a:r>
            <a:endParaRPr lang="ru-RU" sz="11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689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Объект 6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25" y="1556792"/>
            <a:ext cx="8448239" cy="46780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0" name="Текст 1"/>
          <p:cNvSpPr txBox="1">
            <a:spLocks/>
          </p:cNvSpPr>
          <p:nvPr/>
        </p:nvSpPr>
        <p:spPr>
          <a:xfrm>
            <a:off x="6120904" y="1575419"/>
            <a:ext cx="1512168" cy="569292"/>
          </a:xfrm>
          <a:prstGeom prst="rect">
            <a:avLst/>
          </a:prstGeom>
          <a:solidFill>
            <a:schemeClr val="bg1"/>
          </a:solidFill>
        </p:spPr>
        <p:txBody>
          <a:bodyPr vert="horz">
            <a:normAutofit fontScale="92500" lnSpcReduction="100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ru-RU" sz="1800" b="1" u="sng" dirty="0">
                <a:solidFill>
                  <a:schemeClr val="accent6">
                    <a:lumMod val="50000"/>
                  </a:schemeClr>
                </a:solidFill>
              </a:rPr>
              <a:t>п</a:t>
            </a:r>
            <a:r>
              <a:rPr lang="ru-RU" sz="1800" b="1" u="sng" dirty="0" smtClean="0">
                <a:solidFill>
                  <a:schemeClr val="accent6">
                    <a:lumMod val="50000"/>
                  </a:schemeClr>
                </a:solidFill>
              </a:rPr>
              <a:t>роектное решение</a:t>
            </a:r>
            <a:endParaRPr lang="ru-RU" sz="1800" b="1" u="sng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Заголовок 2"/>
          <p:cNvSpPr>
            <a:spLocks noGrp="1"/>
          </p:cNvSpPr>
          <p:nvPr>
            <p:ph type="title"/>
          </p:nvPr>
        </p:nvSpPr>
        <p:spPr>
          <a:xfrm>
            <a:off x="312050" y="314570"/>
            <a:ext cx="8737389" cy="758952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Концепция. Проектные решения.</a:t>
            </a:r>
            <a:endParaRPr lang="ru-RU" sz="24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44241" y="160586"/>
            <a:ext cx="9073009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Текст 1"/>
          <p:cNvSpPr>
            <a:spLocks noGrp="1"/>
          </p:cNvSpPr>
          <p:nvPr>
            <p:ph type="body" idx="4294967295"/>
          </p:nvPr>
        </p:nvSpPr>
        <p:spPr>
          <a:xfrm>
            <a:off x="1584400" y="1563564"/>
            <a:ext cx="2304256" cy="632916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1800" b="1" u="sng" dirty="0" smtClean="0">
                <a:solidFill>
                  <a:schemeClr val="accent6">
                    <a:lumMod val="50000"/>
                  </a:schemeClr>
                </a:solidFill>
              </a:rPr>
              <a:t>существующее благоустройство</a:t>
            </a:r>
            <a:endParaRPr lang="ru-RU" sz="1800" b="1" u="sng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840984" y="6381327"/>
            <a:ext cx="2197164" cy="300267"/>
          </a:xfrm>
          <a:prstGeom prst="rect">
            <a:avLst/>
          </a:prstGeom>
        </p:spPr>
        <p:txBody>
          <a:bodyPr vert="horz" rtlCol="0" anchor="b" anchorCtr="0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100" b="1" dirty="0" smtClean="0">
                <a:solidFill>
                  <a:schemeClr val="bg1"/>
                </a:solidFill>
              </a:rPr>
              <a:t>ООО «АС «АРС – Проект»</a:t>
            </a:r>
            <a:endParaRPr lang="ru-RU" sz="11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639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375496" y="764704"/>
            <a:ext cx="8614722" cy="5399776"/>
            <a:chOff x="458510" y="836712"/>
            <a:chExt cx="8614722" cy="5399776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510" y="836712"/>
              <a:ext cx="4200466" cy="252027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2764" y="836712"/>
              <a:ext cx="4200468" cy="252028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3525" y="3716209"/>
              <a:ext cx="4200466" cy="252027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9" name="Прямоугольник 8"/>
          <p:cNvSpPr/>
          <p:nvPr/>
        </p:nvSpPr>
        <p:spPr>
          <a:xfrm>
            <a:off x="144241" y="160586"/>
            <a:ext cx="9073009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аголовок 2"/>
          <p:cNvSpPr txBox="1">
            <a:spLocks/>
          </p:cNvSpPr>
          <p:nvPr/>
        </p:nvSpPr>
        <p:spPr>
          <a:xfrm>
            <a:off x="337219" y="136004"/>
            <a:ext cx="8736013" cy="379413"/>
          </a:xfrm>
          <a:prstGeom prst="rect">
            <a:avLst/>
          </a:prstGeom>
        </p:spPr>
        <p:txBody>
          <a:bodyPr vert="horz" anchor="b">
            <a:normAutofit lnSpcReduction="100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  <a:ea typeface="+mn-ea"/>
                <a:cs typeface="+mn-cs"/>
              </a:rPr>
              <a:t>3-</a:t>
            </a:r>
            <a:r>
              <a:rPr lang="en-US" sz="20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  <a:ea typeface="+mn-ea"/>
                <a:cs typeface="+mn-cs"/>
              </a:rPr>
              <a:t>D </a:t>
            </a:r>
            <a:r>
              <a:rPr lang="ru-RU" sz="20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  <a:ea typeface="+mn-ea"/>
                <a:cs typeface="+mn-cs"/>
              </a:rPr>
              <a:t>визуализация</a:t>
            </a:r>
            <a:endParaRPr lang="ru-RU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6840984" y="6381327"/>
            <a:ext cx="2197164" cy="300267"/>
          </a:xfrm>
          <a:prstGeom prst="rect">
            <a:avLst/>
          </a:prstGeom>
        </p:spPr>
        <p:txBody>
          <a:bodyPr vert="horz" rtlCol="0" anchor="b" anchorCtr="0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100" b="1" dirty="0" smtClean="0">
                <a:solidFill>
                  <a:schemeClr val="bg1"/>
                </a:solidFill>
              </a:rPr>
              <a:t>ООО «АС «АРС – Проект»</a:t>
            </a:r>
            <a:endParaRPr lang="ru-RU" sz="11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173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44241" y="160586"/>
            <a:ext cx="9073009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835379" y="140550"/>
            <a:ext cx="569073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Стоимость и перечень работ</a:t>
            </a:r>
            <a:endParaRPr lang="ru-RU" sz="20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0210272"/>
              </p:ext>
            </p:extLst>
          </p:nvPr>
        </p:nvGraphicFramePr>
        <p:xfrm>
          <a:off x="216249" y="620688"/>
          <a:ext cx="8928991" cy="539438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04056"/>
                <a:gridCol w="1152127"/>
                <a:gridCol w="3312369"/>
                <a:gridCol w="792088"/>
                <a:gridCol w="864096"/>
                <a:gridCol w="1224136"/>
                <a:gridCol w="1080119"/>
              </a:tblGrid>
              <a:tr h="5040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№ </a:t>
                      </a:r>
                      <a:endParaRPr lang="ru-RU" sz="1100" dirty="0" smtClean="0">
                        <a:effectLst/>
                        <a:latin typeface="+mj-lt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+mj-lt"/>
                        </a:rPr>
                        <a:t>п</a:t>
                      </a:r>
                      <a:r>
                        <a:rPr lang="ru-RU" sz="1100" dirty="0">
                          <a:effectLst/>
                          <a:latin typeface="+mj-lt"/>
                        </a:rPr>
                        <a:t>. п.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7989" marR="4798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dirty="0">
                        <a:effectLst/>
                        <a:latin typeface="+mj-lt"/>
                        <a:cs typeface="Times New Roman"/>
                      </a:endParaRPr>
                    </a:p>
                  </a:txBody>
                  <a:tcPr marL="47989" marR="479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Наименование работы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7989" marR="479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Ед. изм.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7989" marR="479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кол-во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7989" marR="479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</a:rPr>
                        <a:t>стоимость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(руб.)</a:t>
                      </a:r>
                      <a:endParaRPr lang="ru-RU" sz="11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7989" marR="479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срок исполнения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7989" marR="47989" marT="0" marB="0" anchor="ctr"/>
                </a:tc>
              </a:tr>
              <a:tr h="281781">
                <a:tc row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1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7989" marR="47989" marT="0" marB="0" anchor="ctr"/>
                </a:tc>
                <a:tc row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Покрытия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7989" marR="47989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Тротуар из плитки прямоугольной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7989" marR="479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м2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7989" marR="479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374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7989" marR="479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781 671,22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7989" marR="47989" marT="0" marB="0" anchor="ctr"/>
                </a:tc>
                <a:tc rowSpan="20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01.10.2017 г.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7989" marR="47989" marT="0" marB="0" anchor="ctr"/>
                </a:tc>
              </a:tr>
              <a:tr h="14089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Поребрик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7989" marR="479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  <a:latin typeface="+mj-lt"/>
                        </a:rPr>
                        <a:t>м.п</a:t>
                      </a:r>
                      <a:r>
                        <a:rPr lang="ru-RU" sz="1100" dirty="0">
                          <a:effectLst/>
                          <a:latin typeface="+mj-lt"/>
                        </a:rPr>
                        <a:t>.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7989" marR="479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240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7989" marR="479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234 292,80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7989" marR="47989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17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+mj-lt"/>
                        </a:rPr>
                        <a:t>Песчаное </a:t>
                      </a:r>
                      <a:r>
                        <a:rPr lang="ru-RU" sz="1100" dirty="0">
                          <a:effectLst/>
                          <a:latin typeface="+mj-lt"/>
                        </a:rPr>
                        <a:t>покрытие для детских площадок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7989" marR="479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м3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7989" marR="479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112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7989" marR="479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57 316,00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7989" marR="47989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4116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+mj-lt"/>
                        </a:rPr>
                        <a:t>Песчаное </a:t>
                      </a:r>
                      <a:r>
                        <a:rPr lang="ru-RU" sz="1100" dirty="0">
                          <a:effectLst/>
                          <a:latin typeface="+mj-lt"/>
                        </a:rPr>
                        <a:t>покрытие для спортивных площадок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7989" marR="479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м3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7989" marR="479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176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7989" marR="479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89 812,13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7989" marR="47989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17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Устройство проездов из бетонных плит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7989" marR="479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м2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7989" marR="479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350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7989" marR="479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1 057 289,98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7989" marR="47989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089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Устройство газонов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7989" marR="479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м2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7989" marR="479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3 520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7989" marR="479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1 036 288,00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7989" marR="47989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089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Бордюр дорожный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7989" marR="479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м.п.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7989" marR="479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185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7989" marR="479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434 718,46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7989" marR="47989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0890">
                <a:tc row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2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7989" marR="47989" marT="0" marB="0" anchor="ctr"/>
                </a:tc>
                <a:tc row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Детская площадка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7989" marR="47989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ДИК (5304)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7989" marR="479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шт.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7989" marR="479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1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7989" marR="479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171 600,00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7989" marR="47989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7794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Качели балансир (4104)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7989" marR="479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шт.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7989" marR="479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1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7989" marR="479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17 290,00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7989" marR="47989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089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Карусель (4194)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7989" marR="479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шт.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7989" marR="479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1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7989" marR="479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50 180,00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7989" marR="47989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17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Качели на дерев. стойках (4142)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7989" marR="479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шт.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7989" marR="479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2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7989" marR="479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63 440,00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7989" marR="47989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15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Подвеска качели с сиденьем резин (4968)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7989" marR="479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шт.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7989" marR="479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4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7989" marR="479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27 560,00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7989" marR="47989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089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Песочница (4242)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7989" marR="479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шт.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7989" marR="479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1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7989" marR="479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5 957,00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7989" marR="47989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92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Ограждение деревянное декоративное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7989" marR="479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м.п.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7989" marR="479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51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7989" marR="479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183 600,00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7989" marR="47989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0890"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3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7989" marR="47989" marT="0" marB="0" anchor="ctr"/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Малые архитектурные формы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7989" marR="47989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Скамейка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7989" marR="479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шт.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7989" marR="479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6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7989" marR="479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69 000,00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7989" marR="47989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089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Урна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7989" marR="479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шт.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7989" marR="479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8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7989" marR="479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41 400,00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7989" marR="47989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17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Фонарь освещения парковый h=3,0м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7989" marR="479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шт.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7989" marR="479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15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7989" marR="479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480 000,00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7989" marR="47989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089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Стойка хозяйственная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7989" marR="479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шт.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7989" marR="479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1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7989" marR="479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9 000,00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7989" marR="47989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436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4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7989" marR="479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Спортивная площадка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7989" marR="47989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Оборудование для </a:t>
                      </a:r>
                      <a:r>
                        <a:rPr lang="ru-RU" sz="1100" dirty="0" err="1">
                          <a:effectLst/>
                          <a:latin typeface="+mj-lt"/>
                        </a:rPr>
                        <a:t>Workout</a:t>
                      </a:r>
                      <a:r>
                        <a:rPr lang="ru-RU" sz="1100" dirty="0">
                          <a:effectLst/>
                          <a:latin typeface="+mj-lt"/>
                        </a:rPr>
                        <a:t> для взрослого населения (брусья, кольца, лестница) (6455)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7989" marR="479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шт.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7989" marR="479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</a:rPr>
                        <a:t>1</a:t>
                      </a:r>
                      <a:endParaRPr lang="ru-RU" sz="11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7989" marR="479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</a:rPr>
                        <a:t>189 922,50</a:t>
                      </a:r>
                      <a:endParaRPr lang="ru-RU" sz="11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7989" marR="47989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06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>
                        <a:effectLst/>
                        <a:latin typeface="+mj-lt"/>
                        <a:cs typeface="Times New Roman"/>
                      </a:endParaRPr>
                    </a:p>
                  </a:txBody>
                  <a:tcPr marL="47989" marR="4798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>
                        <a:effectLst/>
                        <a:latin typeface="+mj-lt"/>
                        <a:cs typeface="Times New Roman"/>
                      </a:endParaRPr>
                    </a:p>
                  </a:txBody>
                  <a:tcPr marL="47989" marR="4798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+mj-lt"/>
                        </a:rPr>
                        <a:t>ИТОГО:</a:t>
                      </a:r>
                      <a:endParaRPr lang="ru-RU" sz="11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7989" marR="479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1100" b="1" dirty="0">
                        <a:effectLst/>
                        <a:latin typeface="+mj-lt"/>
                        <a:cs typeface="Times New Roman"/>
                      </a:endParaRPr>
                    </a:p>
                  </a:txBody>
                  <a:tcPr marL="47989" marR="4798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b="1">
                        <a:effectLst/>
                        <a:latin typeface="+mj-lt"/>
                        <a:cs typeface="Times New Roman"/>
                      </a:endParaRPr>
                    </a:p>
                  </a:txBody>
                  <a:tcPr marL="47989" marR="479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+mj-lt"/>
                        </a:rPr>
                        <a:t>5 000 338,08</a:t>
                      </a:r>
                      <a:endParaRPr lang="ru-RU" sz="11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7989" marR="47989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0938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694"/>
          <a:stretch/>
        </p:blipFill>
        <p:spPr>
          <a:xfrm>
            <a:off x="715494" y="1556792"/>
            <a:ext cx="7963835" cy="4946400"/>
          </a:xfrm>
          <a:prstGeom prst="rect">
            <a:avLst/>
          </a:prstGeom>
          <a:effectLst>
            <a:softEdge rad="1143000"/>
          </a:effec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2664521" y="5755019"/>
            <a:ext cx="4176464" cy="482293"/>
          </a:xfrm>
          <a:prstGeom prst="rect">
            <a:avLst/>
          </a:prstGeom>
        </p:spPr>
        <p:txBody>
          <a:bodyPr vert="horz" rtlCol="0" anchor="b" anchorCtr="0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/>
              <a:t>Спасибо за внимание!</a:t>
            </a:r>
            <a:endParaRPr lang="ru-RU" sz="2800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44240" y="6381327"/>
            <a:ext cx="9073007" cy="300267"/>
          </a:xfrm>
          <a:prstGeom prst="rect">
            <a:avLst/>
          </a:prstGeom>
        </p:spPr>
        <p:txBody>
          <a:bodyPr vert="horz" rtlCol="0" anchor="b" anchorCtr="0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940" b="1" dirty="0" smtClean="0">
                <a:solidFill>
                  <a:schemeClr val="bg1"/>
                </a:solidFill>
              </a:rPr>
              <a:t>Подготовил: ведущий специалист управления по архитектуре и градостроительству администрации Белоярского района А.Г. Васильева</a:t>
            </a:r>
            <a:endParaRPr lang="ru-RU" sz="940" b="1" dirty="0">
              <a:solidFill>
                <a:schemeClr val="bg1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60264" y="332656"/>
            <a:ext cx="8677884" cy="1728192"/>
          </a:xfrm>
          <a:prstGeom prst="rect">
            <a:avLst/>
          </a:prstGeom>
        </p:spPr>
        <p:txBody>
          <a:bodyPr vert="horz" rtlCol="0" anchor="b" anchorCtr="0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dirty="0"/>
              <a:t>Организация благоустройства территории муниципального образования является одним из жизненно важных вопросов местного значения</a:t>
            </a:r>
            <a:r>
              <a:rPr lang="ru-RU" sz="1800" dirty="0" smtClean="0"/>
              <a:t>. </a:t>
            </a:r>
          </a:p>
          <a:p>
            <a:r>
              <a:rPr lang="ru-RU" sz="1800" dirty="0" smtClean="0"/>
              <a:t>Уровень </a:t>
            </a:r>
            <a:r>
              <a:rPr lang="ru-RU" sz="1800" dirty="0"/>
              <a:t>благоустройства населенных пунктов – один из показателей качества среды обитания, а целенаправленная деятельность по формированию благоприятной среды обитания населения составляет суть </a:t>
            </a:r>
            <a:endParaRPr lang="ru-RU" sz="1800" dirty="0" smtClean="0"/>
          </a:p>
          <a:p>
            <a:r>
              <a:rPr lang="ru-RU" sz="1800" dirty="0" smtClean="0"/>
              <a:t>градостроительной </a:t>
            </a:r>
            <a:r>
              <a:rPr lang="ru-RU" sz="1800" dirty="0"/>
              <a:t>политики. </a:t>
            </a:r>
          </a:p>
        </p:txBody>
      </p:sp>
    </p:spTree>
    <p:extLst>
      <p:ext uri="{BB962C8B-B14F-4D97-AF65-F5344CB8AC3E}">
        <p14:creationId xmlns:p14="http://schemas.microsoft.com/office/powerpoint/2010/main" val="1267894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" r="1705" b="2640"/>
          <a:stretch/>
        </p:blipFill>
        <p:spPr>
          <a:xfrm>
            <a:off x="381438" y="3645025"/>
            <a:ext cx="4200465" cy="252027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" t="-1" r="2041" b="2778"/>
          <a:stretch/>
        </p:blipFill>
        <p:spPr>
          <a:xfrm>
            <a:off x="375497" y="764704"/>
            <a:ext cx="4206406" cy="252027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" r="844" b="2809"/>
          <a:stretch/>
        </p:blipFill>
        <p:spPr>
          <a:xfrm>
            <a:off x="4789753" y="3645025"/>
            <a:ext cx="4206406" cy="251945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13"/>
          <a:stretch/>
        </p:blipFill>
        <p:spPr>
          <a:xfrm>
            <a:off x="4780586" y="765527"/>
            <a:ext cx="4206406" cy="251945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44241" y="160586"/>
            <a:ext cx="9073009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Заголовок 2"/>
          <p:cNvSpPr txBox="1">
            <a:spLocks/>
          </p:cNvSpPr>
          <p:nvPr/>
        </p:nvSpPr>
        <p:spPr>
          <a:xfrm>
            <a:off x="337219" y="136004"/>
            <a:ext cx="8736013" cy="379413"/>
          </a:xfrm>
          <a:prstGeom prst="rect">
            <a:avLst/>
          </a:prstGeom>
        </p:spPr>
        <p:txBody>
          <a:bodyPr vert="horz" anchor="b">
            <a:normAutofit lnSpcReduction="100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  <a:ea typeface="+mn-ea"/>
                <a:cs typeface="+mn-cs"/>
              </a:rPr>
              <a:t>3-</a:t>
            </a:r>
            <a:r>
              <a:rPr lang="en-US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  <a:ea typeface="+mn-ea"/>
                <a:cs typeface="+mn-cs"/>
              </a:rPr>
              <a:t>D </a:t>
            </a:r>
            <a:r>
              <a:rPr lang="ru-RU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  <a:ea typeface="+mn-ea"/>
                <a:cs typeface="+mn-cs"/>
              </a:rPr>
              <a:t>визуализация</a:t>
            </a:r>
            <a:endParaRPr lang="ru-RU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7802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фициальн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6052</TotalTime>
  <Words>5099</Words>
  <Application>Microsoft Office PowerPoint</Application>
  <PresentationFormat>Произвольный</PresentationFormat>
  <Paragraphs>1670</Paragraphs>
  <Slides>87</Slides>
  <Notes>12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87</vt:i4>
      </vt:variant>
    </vt:vector>
  </HeadingPairs>
  <TitlesOfParts>
    <vt:vector size="88" baseType="lpstr">
      <vt:lpstr>Официальная</vt:lpstr>
      <vt:lpstr>Формирование комфортной среды мест массового отдыха и дворовых территорий</vt:lpstr>
      <vt:lpstr>Презентация PowerPoint</vt:lpstr>
      <vt:lpstr>Перечень мероприятий</vt:lpstr>
      <vt:lpstr>Перечень мероприятий</vt:lpstr>
      <vt:lpstr>Благоустройство Набережной в районе гостиницы «Карибу» и музея «Нуви Ат»  г. Белоярский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Устройство парковой территории  в мкр. 2 п. Верхнеказымский</vt:lpstr>
      <vt:lpstr>Презентация PowerPoint</vt:lpstr>
      <vt:lpstr>Презентация PowerPoint</vt:lpstr>
      <vt:lpstr>Презентация PowerPoint</vt:lpstr>
      <vt:lpstr>Презентация PowerPoint</vt:lpstr>
      <vt:lpstr>Благоустройство центральной площади в селе Казым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Обустройство лыжно-роллерной трассы в поселке Лыхма</vt:lpstr>
      <vt:lpstr>Презентация PowerPoint</vt:lpstr>
      <vt:lpstr>Презентация PowerPoint</vt:lpstr>
      <vt:lpstr>Благоустройство центральной площади в поселке Сорум</vt:lpstr>
      <vt:lpstr>Презентация PowerPoint</vt:lpstr>
      <vt:lpstr>Концепция. Функциональная схема.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Устройство пешеходной зоны по  ул. Школьная в поселке Сосновка</vt:lpstr>
      <vt:lpstr>Презентация PowerPoint</vt:lpstr>
      <vt:lpstr>Презентация PowerPoint</vt:lpstr>
      <vt:lpstr>Презентация PowerPoint</vt:lpstr>
      <vt:lpstr>Благоустройство дворовой территории многоквартирных жилых домов  №№ 6, 9, 10, 11, 12 в мкр. 6 г. Белоярский</vt:lpstr>
      <vt:lpstr>Презентация PowerPoint</vt:lpstr>
      <vt:lpstr>Презентация PowerPoint</vt:lpstr>
      <vt:lpstr>Концепция. Проектные решения.</vt:lpstr>
      <vt:lpstr>Концепция. Функциональная схема.</vt:lpstr>
      <vt:lpstr>Концепция. Площадка для активного отдыха.</vt:lpstr>
      <vt:lpstr>3-D визуализация</vt:lpstr>
      <vt:lpstr>Презентация PowerPoint</vt:lpstr>
      <vt:lpstr>Презентация PowerPoint</vt:lpstr>
      <vt:lpstr>Благоустройство дворовой территории многоквартирных жилых домов  №№ 3а, 14 в мкр. Мирный г. Белоярский</vt:lpstr>
      <vt:lpstr>Презентация PowerPoint</vt:lpstr>
      <vt:lpstr>Концепция. Функциональная схема.</vt:lpstr>
      <vt:lpstr>Концепция. Проектные решения.</vt:lpstr>
      <vt:lpstr>Презентация PowerPoint</vt:lpstr>
      <vt:lpstr>Презентация PowerPoint</vt:lpstr>
      <vt:lpstr>Благоустройство дворовой территории многоквартирных жилых домов  №№ 2, 3, 5 в мкр. 3  п. Верхнеказымский</vt:lpstr>
      <vt:lpstr>Презентация PowerPoint</vt:lpstr>
      <vt:lpstr>Концепция. Проектные решения.</vt:lpstr>
      <vt:lpstr>Концепция. Функциональная схема.</vt:lpstr>
      <vt:lpstr>Презентация PowerPoint</vt:lpstr>
      <vt:lpstr>Презентация PowerPoint</vt:lpstr>
      <vt:lpstr>Благоустройство дворовой территории многоквартирных жилых домов  №№ 2а, 7а по ул. Ягодная в с. Казым</vt:lpstr>
      <vt:lpstr>Презентация PowerPoint</vt:lpstr>
      <vt:lpstr>Концепция. Проектные решения.</vt:lpstr>
      <vt:lpstr>Концепция. Функциональная схема.</vt:lpstr>
      <vt:lpstr>Презентация PowerPoint</vt:lpstr>
      <vt:lpstr>Презентация PowerPoint</vt:lpstr>
      <vt:lpstr>Презентация PowerPoint</vt:lpstr>
      <vt:lpstr>Благоустройство дворовой территории многоквартирных жилых домов  №№ 8а, 13 по ул. ЛПУ в поселке Лыхма</vt:lpstr>
      <vt:lpstr>Презентация PowerPoint</vt:lpstr>
      <vt:lpstr>Презентация PowerPoint</vt:lpstr>
      <vt:lpstr>Благоустройство дворовой территории многоквартирного жилого дома № 1а по ул. Перьмякова в с. Полноват</vt:lpstr>
      <vt:lpstr>Презентация PowerPoint</vt:lpstr>
      <vt:lpstr>Концепция. Проектные решения.</vt:lpstr>
      <vt:lpstr>Концепция. Функциональная схема.</vt:lpstr>
      <vt:lpstr>Презентация PowerPoint</vt:lpstr>
      <vt:lpstr>Презентация PowerPoint</vt:lpstr>
      <vt:lpstr>Благоустройство дворовой территории многоквартирных жилых домов  №№ 1, 2, 3 по ул. Строителей в п. Сорум</vt:lpstr>
      <vt:lpstr>Презентация PowerPoint</vt:lpstr>
      <vt:lpstr>Концепция. Проектные решения.</vt:lpstr>
      <vt:lpstr>Концепция. Функциональная схема.</vt:lpstr>
      <vt:lpstr>Презентация PowerPoint</vt:lpstr>
      <vt:lpstr>Презентация PowerPoint</vt:lpstr>
      <vt:lpstr>Благоустройство дворовой территории многоквартирных жилых домов  №№ 2, 4 по ул. Школьная в п. Сосновка.</vt:lpstr>
      <vt:lpstr>Презентация PowerPoint</vt:lpstr>
      <vt:lpstr>Концепция. Проектные решения.</vt:lpstr>
      <vt:lpstr>Презентация PowerPoint</vt:lpstr>
      <vt:lpstr>Презентация PowerPoint</vt:lpstr>
      <vt:lpstr>Презентация PowerPoint</vt:lpstr>
    </vt:vector>
  </TitlesOfParts>
  <Company>*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Васильева Анжелика Генадьевна</dc:creator>
  <cp:lastModifiedBy>Васильева Анжелика Генадьевна</cp:lastModifiedBy>
  <cp:revision>289</cp:revision>
  <cp:lastPrinted>2017-03-22T04:59:30Z</cp:lastPrinted>
  <dcterms:created xsi:type="dcterms:W3CDTF">2017-03-14T16:49:59Z</dcterms:created>
  <dcterms:modified xsi:type="dcterms:W3CDTF">2017-03-22T05:04:45Z</dcterms:modified>
</cp:coreProperties>
</file>