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  <p:sldMasterId id="2147483879" r:id="rId2"/>
    <p:sldMasterId id="2147483892" r:id="rId3"/>
  </p:sldMasterIdLst>
  <p:notesMasterIdLst>
    <p:notesMasterId r:id="rId17"/>
  </p:notesMasterIdLst>
  <p:handoutMasterIdLst>
    <p:handoutMasterId r:id="rId18"/>
  </p:handoutMasterIdLst>
  <p:sldIdLst>
    <p:sldId id="619" r:id="rId4"/>
    <p:sldId id="618" r:id="rId5"/>
    <p:sldId id="640" r:id="rId6"/>
    <p:sldId id="642" r:id="rId7"/>
    <p:sldId id="607" r:id="rId8"/>
    <p:sldId id="624" r:id="rId9"/>
    <p:sldId id="626" r:id="rId10"/>
    <p:sldId id="635" r:id="rId11"/>
    <p:sldId id="636" r:id="rId12"/>
    <p:sldId id="643" r:id="rId13"/>
    <p:sldId id="628" r:id="rId14"/>
    <p:sldId id="638" r:id="rId15"/>
    <p:sldId id="621" r:id="rId16"/>
  </p:sldIdLst>
  <p:sldSz cx="9144000" cy="5143500" type="screen16x9"/>
  <p:notesSz cx="7104063" cy="10234613"/>
  <p:defaultTextStyle>
    <a:defPPr>
      <a:defRPr lang="ru-RU"/>
    </a:defPPr>
    <a:lvl1pPr marL="0" algn="l" defTabSz="6856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48" algn="l" defTabSz="6856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698" algn="l" defTabSz="6856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547" algn="l" defTabSz="6856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396" algn="l" defTabSz="6856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247" algn="l" defTabSz="6856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093" algn="l" defTabSz="6856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399940" algn="l" defTabSz="6856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2788" algn="l" defTabSz="6856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CC33"/>
    <a:srgbClr val="00CC00"/>
    <a:srgbClr val="0000FF"/>
    <a:srgbClr val="3399FF"/>
    <a:srgbClr val="33CCFF"/>
    <a:srgbClr val="3366FF"/>
    <a:srgbClr val="0062A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09" autoAdjust="0"/>
    <p:restoredTop sz="96433" autoAdjust="0"/>
  </p:normalViewPr>
  <p:slideViewPr>
    <p:cSldViewPr snapToGrid="0">
      <p:cViewPr>
        <p:scale>
          <a:sx n="70" d="100"/>
          <a:sy n="70" d="100"/>
        </p:scale>
        <p:origin x="-2814" y="-14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-293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87EA8D50-EAD7-4943-B83A-F51A56FC1A1E}" type="datetimeFigureOut">
              <a:rPr lang="ru-RU" smtClean="0"/>
              <a:pPr/>
              <a:t>23.09.2019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9202" cy="512303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4023203" y="9720673"/>
            <a:ext cx="3079202" cy="512303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329802B6-C8E5-49B8-96CA-57550AC789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416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995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C5AAF26A-A7B5-4E05-B675-F5025C2BC411}" type="datetimeFigureOut">
              <a:rPr lang="ru-RU" smtClean="0"/>
              <a:pPr/>
              <a:t>23.09.2019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7938"/>
            <a:ext cx="6145213" cy="3455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407" y="4925409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721107"/>
            <a:ext cx="3078427" cy="513506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995" y="9721107"/>
            <a:ext cx="3078427" cy="513506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A8D5152E-49BC-46BB-A182-0EF9A68318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902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69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48" algn="l" defTabSz="68569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698" algn="l" defTabSz="68569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547" algn="l" defTabSz="68569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396" algn="l" defTabSz="68569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247" algn="l" defTabSz="68569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093" algn="l" defTabSz="68569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399940" algn="l" defTabSz="68569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788" algn="l" defTabSz="685698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5213" cy="3455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5152E-49BC-46BB-A182-0EF9A68318B9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5921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1288" y="768350"/>
            <a:ext cx="6821487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0216" indent="-296237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4948" indent="-236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8927" indent="-236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2907" indent="-23699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06886" indent="-2369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0865" indent="-2369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54844" indent="-2369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28824" indent="-23699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F470D89-7604-4649-AC97-62AC8911B933}" type="slidenum">
              <a:rPr lang="ru-RU" altLang="ru-RU">
                <a:solidFill>
                  <a:prstClr val="black"/>
                </a:solidFill>
                <a:latin typeface="Calibri" panose="020F0502020204030204" pitchFamily="34" charset="0"/>
              </a:rPr>
              <a:pPr eaLnBrk="1" hangingPunct="1"/>
              <a:t>13</a:t>
            </a:fld>
            <a:endParaRPr lang="ru-RU" altLang="ru-RU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29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5213" cy="3455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5152E-49BC-46BB-A182-0EF9A68318B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310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5213" cy="3455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5152E-49BC-46BB-A182-0EF9A68318B9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945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5213" cy="3455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5152E-49BC-46BB-A182-0EF9A68318B9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163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5213" cy="3455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5152E-49BC-46BB-A182-0EF9A68318B9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310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5213" cy="3455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5152E-49BC-46BB-A182-0EF9A68318B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647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5213" cy="3455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5152E-49BC-46BB-A182-0EF9A68318B9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310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5213" cy="3455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5152E-49BC-46BB-A182-0EF9A68318B9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310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7938"/>
            <a:ext cx="6145213" cy="34559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5152E-49BC-46BB-A182-0EF9A68318B9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310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90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63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19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047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53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142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619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825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637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505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755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772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0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37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494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3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2553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4411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3019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42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542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7960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9150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4648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6491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665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62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8881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1337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2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9015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969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3635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0" i="0">
                <a:solidFill>
                  <a:srgbClr val="2D75B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8866D-5DF2-449B-AFA8-61D7B919D95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9/23/2019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4325B2-8DC9-433B-8175-9B3CCBB74CDA}" type="slidenum">
              <a:rPr lang="ru-RU" altLang="ru-RU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 alt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9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38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1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105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1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0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158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8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91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12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232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E309BD8-C9C3-471E-91CC-8A7967492DC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23.09.2019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36AA0EDA-1CE8-4E7D-8991-26B1EA6632C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  <p:sldLayoutId id="214748390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15.png"/><Relationship Id="rId5" Type="http://schemas.openxmlformats.org/officeDocument/2006/relationships/hyperlink" Target="mailto:dtzn@admhmao.ru" TargetMode="Externa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910992"/>
            <a:ext cx="9144000" cy="24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8145" y="1670031"/>
            <a:ext cx="8947711" cy="1802236"/>
          </a:xfrm>
          <a:prstGeom prst="rect">
            <a:avLst/>
          </a:prstGeom>
        </p:spPr>
        <p:txBody>
          <a:bodyPr wrap="square" lIns="77925" tIns="38963" rIns="77925" bIns="38963">
            <a:spAutoFit/>
          </a:bodyPr>
          <a:lstStyle/>
          <a:p>
            <a:pPr algn="ctr"/>
            <a:r>
              <a:rPr lang="ru-RU" altLang="ru-RU" sz="2800" b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ПРОФЕССИОНАЛЬНОЕ ОБУЧЕНИЕ И ДОПОЛНИТЕЛЬНОЕ ПРОФЕССИОНАЛЬНОЕ ОБРАЗОВАНИЕ ГРАЖДАН ПРЕДПЕСИОННОГО ВОЗРАСТА</a:t>
            </a:r>
          </a:p>
          <a:p>
            <a:pPr algn="ctr"/>
            <a:r>
              <a:rPr lang="ru-RU" altLang="ru-RU" sz="2800" b="1" dirty="0" smtClean="0">
                <a:solidFill>
                  <a:srgbClr val="FF0000"/>
                </a:solidFill>
                <a:ea typeface="Tahoma" pitchFamily="34" charset="0"/>
                <a:cs typeface="Tahoma" pitchFamily="34" charset="0"/>
              </a:rPr>
              <a:t>2019 - 2024 годы</a:t>
            </a:r>
            <a:endParaRPr lang="ru-RU" altLang="ru-RU" sz="2800" b="1" dirty="0">
              <a:solidFill>
                <a:srgbClr val="FF0000"/>
              </a:solidFill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66844" y="3611967"/>
            <a:ext cx="7976271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66844" y="1560343"/>
            <a:ext cx="7976271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Номер слайда 4"/>
          <p:cNvSpPr txBox="1">
            <a:spLocks/>
          </p:cNvSpPr>
          <p:nvPr/>
        </p:nvSpPr>
        <p:spPr>
          <a:xfrm>
            <a:off x="8826489" y="4707666"/>
            <a:ext cx="317512" cy="205383"/>
          </a:xfrm>
          <a:prstGeom prst="rect">
            <a:avLst/>
          </a:prstGeom>
        </p:spPr>
        <p:txBody>
          <a:bodyPr vert="horz" lIns="77925" tIns="38963" rIns="77925" bIns="38963" rtlCol="0" anchor="ctr"/>
          <a:lstStyle>
            <a:defPPr>
              <a:defRPr lang="ru-RU"/>
            </a:defPPr>
            <a:lvl1pPr marL="0" algn="r" defTabSz="6858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3B3143-0031-4CA4-859F-541A736493F0}" type="slidenum">
              <a:rPr lang="ru-RU" sz="800">
                <a:solidFill>
                  <a:prstClr val="black">
                    <a:tint val="75000"/>
                  </a:prstClr>
                </a:solidFill>
                <a:ea typeface="Open Sans" pitchFamily="34" charset="0"/>
                <a:cs typeface="Open Sans" pitchFamily="34" charset="0"/>
              </a:rPr>
              <a:pPr/>
              <a:t>1</a:t>
            </a:fld>
            <a:endParaRPr lang="ru-RU" sz="800" dirty="0">
              <a:solidFill>
                <a:prstClr val="black">
                  <a:tint val="75000"/>
                </a:prstClr>
              </a:solidFill>
              <a:ea typeface="Open Sans" pitchFamily="34" charset="0"/>
              <a:cs typeface="Open Sans" pitchFamily="34" charset="0"/>
            </a:endParaRPr>
          </a:p>
        </p:txBody>
      </p:sp>
      <p:pic>
        <p:nvPicPr>
          <p:cNvPr id="9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79452"/>
            <a:ext cx="1168400" cy="1098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79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895663"/>
            <a:ext cx="9144000" cy="24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AutoShape 2" descr="https://www.gannett-cdn.com/-mm-/024278cfc591330e4b5a101f8590e138e704bb5a/c=0-899-4134-3235/local/-/media/2016/05/06/NJGroup/AsburyPark/635981465057592148-ThinkstockPhotos-531313679-1-.jpg?width=3200&amp;height=1680&amp;fit=crop"/>
          <p:cNvSpPr>
            <a:spLocks noChangeAspect="1" noChangeArrowheads="1"/>
          </p:cNvSpPr>
          <p:nvPr/>
        </p:nvSpPr>
        <p:spPr bwMode="auto">
          <a:xfrm>
            <a:off x="143608" y="-108346"/>
            <a:ext cx="281354" cy="228601"/>
          </a:xfrm>
          <a:prstGeom prst="rect">
            <a:avLst/>
          </a:prstGeom>
          <a:noFill/>
        </p:spPr>
        <p:txBody>
          <a:bodyPr vert="horz" wrap="square" lIns="77916" tIns="38958" rIns="77916" bIns="3895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6288" y="105022"/>
            <a:ext cx="7956644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ДОКУМЕНТЫ, ПРЕДСТАВЛЯЕМЫЕ 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algn="ctr" defTabSz="914400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В ЦЕНТР ЗАНЯТОСТИ НАСЕЛЕНИЯ РАБОТОДАТЕЛЕМ ДЛЯ ОБУЧЕНИЯ РАБОТНИКОВ ПРЕДПЕНСИОННОГО ВОЗРАСТА</a:t>
            </a: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26390" y="1091125"/>
            <a:ext cx="8917610" cy="3804537"/>
          </a:xfrm>
        </p:spPr>
        <p:txBody>
          <a:bodyPr>
            <a:normAutofit fontScale="47500" lnSpcReduction="20000"/>
          </a:bodyPr>
          <a:lstStyle/>
          <a:p>
            <a:r>
              <a:rPr lang="ru-RU" sz="3700" b="1" dirty="0" smtClean="0"/>
              <a:t>заявление </a:t>
            </a:r>
            <a:r>
              <a:rPr lang="ru-RU" sz="3700" b="1" dirty="0"/>
              <a:t>по форме, утвержденной </a:t>
            </a:r>
            <a:r>
              <a:rPr lang="ru-RU" sz="3700" b="1" dirty="0" err="1" smtClean="0"/>
              <a:t>Дептруда</a:t>
            </a:r>
            <a:r>
              <a:rPr lang="ru-RU" sz="3700" b="1" dirty="0" smtClean="0"/>
              <a:t> и занятости Югры;</a:t>
            </a:r>
            <a:endParaRPr lang="ru-RU" sz="3700" b="1" dirty="0"/>
          </a:p>
          <a:p>
            <a:r>
              <a:rPr lang="ru-RU" sz="3700" b="1" dirty="0"/>
              <a:t>утвержденный список работников (с указанием ФИО, СНИЛС и даты рождения), нуждающихся в </a:t>
            </a:r>
            <a:r>
              <a:rPr lang="ru-RU" sz="3700" b="1" dirty="0" err="1"/>
              <a:t>профобучении</a:t>
            </a:r>
            <a:r>
              <a:rPr lang="ru-RU" sz="3700" b="1" dirty="0"/>
              <a:t> и отнесенных к категории лиц предпенсионного возраста на основании сведений отделения Пенсионного фонда Российской Федерации по автономному округу;</a:t>
            </a:r>
          </a:p>
          <a:p>
            <a:r>
              <a:rPr lang="ru-RU" sz="3700" b="1" dirty="0"/>
              <a:t>гарантийное обязательство о сохранении рабочего места работнику, направляемому на профобучение;</a:t>
            </a:r>
          </a:p>
          <a:p>
            <a:r>
              <a:rPr lang="ru-RU" sz="3700" b="1" dirty="0"/>
              <a:t>расчет затрат на оплату стоимости обучения;</a:t>
            </a:r>
          </a:p>
          <a:p>
            <a:r>
              <a:rPr lang="ru-RU" sz="3700" b="1" dirty="0"/>
              <a:t>справку об отсутствии просроченной задолженности по субсидиям, бюджетным инвестициям и иным средствам, предоставленным из бюджета автономного округа, по форме, утвержденной Департаментом финансов автономного округа;</a:t>
            </a:r>
          </a:p>
          <a:p>
            <a:r>
              <a:rPr lang="ru-RU" sz="3700" b="1" dirty="0"/>
              <a:t>документы, подтверждающие полномочия лица, действующего от имени работодателя (копия доверенности, оформленная в соответствии с действующим законодательством, копия заверенного руководителем организации приказа или трудового договора с лицом, назначенным осуществлять функции руководителя</a:t>
            </a:r>
            <a:r>
              <a:rPr lang="ru-RU" sz="3700" b="1" dirty="0" smtClean="0"/>
              <a:t>).</a:t>
            </a:r>
            <a:endParaRPr lang="ru-RU" sz="37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31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9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64183"/>
            <a:ext cx="1270000" cy="837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1676744" y="1095216"/>
            <a:ext cx="646446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59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7158" y="637570"/>
            <a:ext cx="4798136" cy="269248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4600" b="1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!</a:t>
            </a:r>
            <a:endParaRPr lang="ru-RU" sz="4600" b="1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ru-RU" sz="8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Работодатель, направивший на обучение работников –</a:t>
            </a:r>
            <a:r>
              <a:rPr lang="ru-RU" sz="80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предпенсионного</a:t>
            </a:r>
            <a:r>
              <a:rPr lang="ru-RU" sz="8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возраста,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несет </a:t>
            </a:r>
            <a:r>
              <a:rPr lang="ru-RU" sz="8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ответственность </a:t>
            </a:r>
            <a:endParaRPr lang="ru-RU" sz="8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 </a:t>
            </a:r>
            <a:r>
              <a:rPr lang="ru-RU" sz="8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сохранение </a:t>
            </a:r>
            <a:r>
              <a:rPr lang="ru-RU" sz="8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места работы, заработной платы в период обучения и их занятости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после  обучения</a:t>
            </a:r>
          </a:p>
          <a:p>
            <a:pPr marL="0" indent="0" algn="ctr">
              <a:buNone/>
            </a:pPr>
            <a:endParaRPr lang="ru-RU" sz="46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 algn="ctr"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 algn="ctr">
              <a:buNone/>
            </a:pP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895657"/>
            <a:ext cx="9144000" cy="24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AutoShape 2" descr="https://www.gannett-cdn.com/-mm-/024278cfc591330e4b5a101f8590e138e704bb5a/c=0-899-4134-3235/local/-/media/2016/05/06/NJGroup/AsburyPark/635981465057592148-ThinkstockPhotos-531313679-1-.jpg?width=3200&amp;height=1680&amp;fit=crop"/>
          <p:cNvSpPr>
            <a:spLocks noChangeAspect="1" noChangeArrowheads="1"/>
          </p:cNvSpPr>
          <p:nvPr/>
        </p:nvSpPr>
        <p:spPr bwMode="auto">
          <a:xfrm>
            <a:off x="143608" y="-108346"/>
            <a:ext cx="281354" cy="228601"/>
          </a:xfrm>
          <a:prstGeom prst="rect">
            <a:avLst/>
          </a:prstGeom>
          <a:noFill/>
        </p:spPr>
        <p:txBody>
          <a:bodyPr vert="horz" wrap="square" lIns="77916" tIns="38958" rIns="77916" bIns="3895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" name="Picture 3" descr="C:\Documents and Settings\Администратор\Рабочий стол\635981465057592148-ThinkstockPhotos-531313679-1-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0101" y="3105106"/>
            <a:ext cx="3200401" cy="17598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285402" y="800100"/>
            <a:ext cx="4036255" cy="2290406"/>
          </a:xfrm>
          <a:prstGeom prst="rect">
            <a:avLst/>
          </a:prstGeom>
        </p:spPr>
        <p:txBody>
          <a:bodyPr vert="horz" lIns="91420" tIns="45709" rIns="91420" bIns="45709" rtlCol="0">
            <a:normAutofit fontScale="25000" lnSpcReduction="20000"/>
          </a:bodyPr>
          <a:lstStyle>
            <a:lvl1pPr marL="342822" indent="-342822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81" indent="-285685" algn="l" defTabSz="91419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740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836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932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8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4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20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6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ru-RU" sz="10000" b="1" dirty="0">
                <a:solidFill>
                  <a:srgbClr val="FF0000"/>
                </a:solidFill>
                <a:latin typeface="Arial Black" pitchFamily="34" charset="0"/>
              </a:rPr>
              <a:t>!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8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Незанятым </a:t>
            </a:r>
            <a:r>
              <a:rPr lang="ru-RU" sz="88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гражданам предпенсионного возраста </a:t>
            </a:r>
            <a:endParaRPr lang="ru-RU" sz="88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ru-RU" sz="8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выплачивается </a:t>
            </a:r>
            <a:r>
              <a:rPr lang="ru-RU" sz="8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стипендия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ru-RU" sz="8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размере 16 290 рублей</a:t>
            </a:r>
            <a:endParaRPr lang="ru-RU" sz="8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Font typeface="Arial" pitchFamily="34" charset="0"/>
              <a:buNone/>
            </a:pPr>
            <a:endParaRPr lang="ru-RU" sz="2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ÐÐ¾ÑÐ¾Ð¶ÐµÐµ Ð¸Ð·Ð¾Ð±ÑÐ°Ð¶ÐµÐ½Ð¸Ðµ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41925" y="3330054"/>
            <a:ext cx="2958411" cy="1520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206" y="68702"/>
            <a:ext cx="1155293" cy="849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857294" y="-70591"/>
            <a:ext cx="7868638" cy="69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400">
              <a:lnSpc>
                <a:spcPct val="80000"/>
              </a:lnSpc>
              <a:spcBef>
                <a:spcPct val="0"/>
              </a:spcBef>
            </a:pPr>
            <a:r>
              <a:rPr lang="ru-RU" sz="2400" b="1" dirty="0" smtClean="0">
                <a:solidFill>
                  <a:srgbClr val="FF0000"/>
                </a:solidFill>
              </a:rPr>
              <a:t>ЭТО ВАЖНО!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735868" y="637570"/>
            <a:ext cx="646446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35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320540" y="800100"/>
            <a:ext cx="4694754" cy="21717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6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 algn="ctr">
              <a:buNone/>
            </a:pPr>
            <a:endParaRPr lang="ru-RU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 algn="ctr">
              <a:buNone/>
            </a:pP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3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895657"/>
            <a:ext cx="9144000" cy="24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AutoShape 2" descr="https://www.gannett-cdn.com/-mm-/024278cfc591330e4b5a101f8590e138e704bb5a/c=0-899-4134-3235/local/-/media/2016/05/06/NJGroup/AsburyPark/635981465057592148-ThinkstockPhotos-531313679-1-.jpg?width=3200&amp;height=1680&amp;fit=crop"/>
          <p:cNvSpPr>
            <a:spLocks noChangeAspect="1" noChangeArrowheads="1"/>
          </p:cNvSpPr>
          <p:nvPr/>
        </p:nvSpPr>
        <p:spPr bwMode="auto">
          <a:xfrm>
            <a:off x="143608" y="-108346"/>
            <a:ext cx="281354" cy="228601"/>
          </a:xfrm>
          <a:prstGeom prst="rect">
            <a:avLst/>
          </a:prstGeom>
          <a:noFill/>
        </p:spPr>
        <p:txBody>
          <a:bodyPr vert="horz" wrap="square" lIns="77916" tIns="38958" rIns="77916" bIns="3895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85401" y="800100"/>
            <a:ext cx="8708473" cy="3467100"/>
          </a:xfrm>
          <a:prstGeom prst="rect">
            <a:avLst/>
          </a:prstGeom>
        </p:spPr>
        <p:txBody>
          <a:bodyPr vert="horz" lIns="91420" tIns="45709" rIns="91420" bIns="45709" rtlCol="0">
            <a:normAutofit fontScale="92500" lnSpcReduction="10000"/>
          </a:bodyPr>
          <a:lstStyle>
            <a:lvl1pPr marL="342822" indent="-342822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81" indent="-285685" algn="l" defTabSz="91419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740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836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932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028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124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220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316" indent="-228548" algn="l" defTabSz="91419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</a:rPr>
              <a:t>	В </a:t>
            </a:r>
            <a:r>
              <a:rPr lang="ru-RU" sz="2400" b="1" dirty="0">
                <a:solidFill>
                  <a:srgbClr val="1F497D">
                    <a:lumMod val="75000"/>
                  </a:srgbClr>
                </a:solidFill>
              </a:rPr>
              <a:t>случае прохождения профобучения гражданином в другой местности центр занятости населения компенсирует из средств бюджета </a:t>
            </a: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</a:rPr>
              <a:t>Ханты-Мансийского автономного округа – Югры: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</a:rPr>
              <a:t> 	</a:t>
            </a:r>
            <a:r>
              <a:rPr lang="ru-RU" sz="2400" b="1" dirty="0" smtClean="0">
                <a:solidFill>
                  <a:srgbClr val="FF0000"/>
                </a:solidFill>
              </a:rPr>
              <a:t>- расходы </a:t>
            </a:r>
            <a:r>
              <a:rPr lang="ru-RU" sz="2400" b="1" dirty="0">
                <a:solidFill>
                  <a:srgbClr val="FF0000"/>
                </a:solidFill>
              </a:rPr>
              <a:t>гражданина по проезду к месту обучения и </a:t>
            </a:r>
            <a:r>
              <a:rPr lang="ru-RU" sz="2400" b="1" dirty="0" smtClean="0">
                <a:solidFill>
                  <a:srgbClr val="FF0000"/>
                </a:solidFill>
              </a:rPr>
              <a:t>обратно (экономическим классом), </a:t>
            </a:r>
            <a:r>
              <a:rPr lang="ru-RU" sz="2400" b="1" dirty="0">
                <a:solidFill>
                  <a:srgbClr val="FF0000"/>
                </a:solidFill>
              </a:rPr>
              <a:t>суточные расходы, оплату найма жилого помещения </a:t>
            </a:r>
            <a:r>
              <a:rPr lang="ru-RU" sz="2400" b="1" dirty="0" smtClean="0">
                <a:solidFill>
                  <a:srgbClr val="FF0000"/>
                </a:solidFill>
              </a:rPr>
              <a:t>в период обучения</a:t>
            </a:r>
            <a:r>
              <a:rPr lang="ru-RU" sz="2400" b="1" dirty="0">
                <a:solidFill>
                  <a:srgbClr val="FF0000"/>
                </a:solidFill>
              </a:rPr>
              <a:t>;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 	- суточные </a:t>
            </a:r>
            <a:r>
              <a:rPr lang="ru-RU" sz="2400" b="1" dirty="0">
                <a:solidFill>
                  <a:srgbClr val="FF0000"/>
                </a:solidFill>
              </a:rPr>
              <a:t>расходы – в размере 300 рублей за каждый день нахождения в пути следования к месту обучения и </a:t>
            </a:r>
            <a:r>
              <a:rPr lang="ru-RU" sz="2400" b="1" dirty="0" smtClean="0">
                <a:solidFill>
                  <a:srgbClr val="FF0000"/>
                </a:solidFill>
              </a:rPr>
              <a:t>обратно;</a:t>
            </a:r>
            <a:endParaRPr lang="ru-RU" sz="2400" b="1" dirty="0">
              <a:solidFill>
                <a:srgbClr val="FF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	- оплата </a:t>
            </a:r>
            <a:r>
              <a:rPr lang="ru-RU" sz="2400" b="1" dirty="0">
                <a:solidFill>
                  <a:srgbClr val="FF0000"/>
                </a:solidFill>
              </a:rPr>
              <a:t>найма жилого помещения на время обучения – в размере фактических расходов, </a:t>
            </a:r>
            <a:r>
              <a:rPr lang="ru-RU" sz="2400" b="1" dirty="0" smtClean="0">
                <a:solidFill>
                  <a:srgbClr val="FF0000"/>
                </a:solidFill>
              </a:rPr>
              <a:t>подтвержденных соответствующими </a:t>
            </a:r>
            <a:r>
              <a:rPr lang="ru-RU" sz="2400" b="1" dirty="0">
                <a:solidFill>
                  <a:srgbClr val="FF0000"/>
                </a:solidFill>
              </a:rPr>
              <a:t>документами, но не более 550 рублей в сутки.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400" b="1" dirty="0">
              <a:solidFill>
                <a:srgbClr val="1F497D">
                  <a:lumMod val="75000"/>
                </a:srgbClr>
              </a:solidFill>
            </a:endParaRPr>
          </a:p>
        </p:txBody>
      </p:sp>
      <p:pic>
        <p:nvPicPr>
          <p:cNvPr id="10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206" y="68702"/>
            <a:ext cx="1155293" cy="849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977900" y="-53068"/>
            <a:ext cx="7868638" cy="69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endParaRPr lang="ru-RU" sz="2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400">
              <a:lnSpc>
                <a:spcPct val="80000"/>
              </a:lnSpc>
              <a:spcBef>
                <a:spcPct val="0"/>
              </a:spcBef>
            </a:pPr>
            <a:r>
              <a:rPr lang="ru-RU" sz="2400" b="1" dirty="0" smtClean="0">
                <a:solidFill>
                  <a:srgbClr val="FF0000"/>
                </a:solidFill>
              </a:rPr>
              <a:t>ЭТО ВАЖНО!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1735868" y="637570"/>
            <a:ext cx="646446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186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362715"/>
            <a:ext cx="9152846" cy="4780785"/>
            <a:chOff x="-9583" y="1225472"/>
            <a:chExt cx="9915583" cy="4996712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25584" y="1225472"/>
              <a:ext cx="5633376" cy="42824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" name="Прямоугольник 11"/>
            <p:cNvSpPr/>
            <p:nvPr/>
          </p:nvSpPr>
          <p:spPr>
            <a:xfrm>
              <a:off x="116463" y="1939419"/>
              <a:ext cx="9595066" cy="8202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endParaRPr lang="ru-RU" altLang="ru-RU" sz="15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endParaRPr lang="ru-RU" altLang="ru-RU" sz="3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3" name="Picture 3" descr="C:\!!! Анна Новоселова\Презентация\1 (3).jpg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-9583" y="5374698"/>
              <a:ext cx="9915583" cy="8474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Прямоугольник 13"/>
            <p:cNvSpPr/>
            <p:nvPr/>
          </p:nvSpPr>
          <p:spPr>
            <a:xfrm>
              <a:off x="4335672" y="5671722"/>
              <a:ext cx="936104" cy="253438"/>
            </a:xfrm>
            <a:prstGeom prst="rect">
              <a:avLst/>
            </a:prstGeom>
            <a:gradFill>
              <a:gsLst>
                <a:gs pos="0">
                  <a:srgbClr val="FFFFFF">
                    <a:lumMod val="95000"/>
                  </a:srgbClr>
                </a:gs>
                <a:gs pos="100000">
                  <a:srgbClr val="A5A5A5">
                    <a:lumMod val="60000"/>
                    <a:lumOff val="40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FFFFFF">
                  <a:lumMod val="75000"/>
                </a:srgbClr>
              </a:solidFill>
              <a:prstDash val="soli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rtlCol="0" anchor="ctr"/>
            <a:lstStyle/>
            <a:p>
              <a:pPr algn="ctr" defTabSz="844068">
                <a:defRPr/>
              </a:pPr>
              <a:r>
                <a:rPr lang="ru-RU" sz="900" b="1" kern="0" dirty="0">
                  <a:solidFill>
                    <a:srgbClr val="002060"/>
                  </a:solidFill>
                  <a:latin typeface="Calibri"/>
                </a:rPr>
                <a:t>2019</a:t>
              </a:r>
              <a:endParaRPr lang="ru-RU" sz="800" b="1" kern="0" dirty="0">
                <a:solidFill>
                  <a:srgbClr val="002060"/>
                </a:solidFill>
                <a:latin typeface="Calibri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584200" y="938935"/>
            <a:ext cx="8368731" cy="3033332"/>
          </a:xfrm>
          <a:prstGeom prst="rect">
            <a:avLst/>
          </a:prstGeom>
          <a:solidFill>
            <a:schemeClr val="bg1"/>
          </a:solidFill>
        </p:spPr>
        <p:txBody>
          <a:bodyPr wrap="square" lIns="77916" tIns="38958" rIns="77916" bIns="38958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>Департамент труда и занятости населения Ханты-Мансийского автономного округа – Югры </a:t>
            </a:r>
          </a:p>
          <a:p>
            <a:pPr algn="ctr">
              <a:lnSpc>
                <a:spcPct val="80000"/>
              </a:lnSpc>
            </a:pPr>
            <a:endParaRPr lang="ru-RU" sz="2000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Отдел профессиональной ориентации и профессионального обучения Управления занятости населения, </a:t>
            </a:r>
          </a:p>
          <a:p>
            <a:pPr algn="ctr">
              <a:lnSpc>
                <a:spcPct val="80000"/>
              </a:lnSpc>
            </a:pP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телефон</a:t>
            </a: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(3467) 33-16-09</a:t>
            </a:r>
            <a:endParaRPr lang="ru-RU" sz="2000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Адрес сайта: 	https://deptrud.admhmao.ru</a:t>
            </a:r>
          </a:p>
          <a:p>
            <a:pPr algn="ctr">
              <a:lnSpc>
                <a:spcPct val="80000"/>
              </a:lnSpc>
            </a:pP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E-</a:t>
            </a:r>
            <a:r>
              <a:rPr lang="ru-RU" sz="2000" i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mail</a:t>
            </a: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	</a:t>
            </a: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5"/>
              </a:rPr>
              <a:t>dtzn@admhmao.ru</a:t>
            </a:r>
            <a:endParaRPr lang="ru-RU" sz="2000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endParaRPr lang="ru-RU" sz="2000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Адрес: 	ул. Карла Маркса, дом 12, г. Ханты-Мансийск, Ханты-Мансийский автономный</a:t>
            </a:r>
          </a:p>
          <a:p>
            <a:pPr algn="ctr">
              <a:lnSpc>
                <a:spcPct val="80000"/>
              </a:lnSpc>
            </a:pPr>
            <a:r>
              <a:rPr lang="ru-RU" sz="2000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округ - Югра (Тюменская область), 628012</a:t>
            </a:r>
          </a:p>
        </p:txBody>
      </p:sp>
      <p:pic>
        <p:nvPicPr>
          <p:cNvPr id="15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79452"/>
            <a:ext cx="1168400" cy="859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94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38559" y="1261884"/>
            <a:ext cx="8173189" cy="846536"/>
          </a:xfrm>
          <a:prstGeom prst="rect">
            <a:avLst/>
          </a:prstGeom>
          <a:solidFill>
            <a:schemeClr val="accent5">
              <a:lumMod val="20000"/>
              <a:lumOff val="80000"/>
              <a:alpha val="78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400" b="1" dirty="0">
                <a:solidFill>
                  <a:srgbClr val="FF0000"/>
                </a:solidFill>
              </a:rPr>
              <a:t>ГРАЖДАНЕ ПРЕДПЕНСИОННОГО ВОЗРАСТА </a:t>
            </a:r>
          </a:p>
        </p:txBody>
      </p:sp>
      <p:pic>
        <p:nvPicPr>
          <p:cNvPr id="12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910995"/>
            <a:ext cx="9144000" cy="24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Группа 2"/>
          <p:cNvGrpSpPr/>
          <p:nvPr/>
        </p:nvGrpSpPr>
        <p:grpSpPr>
          <a:xfrm>
            <a:off x="302756" y="312863"/>
            <a:ext cx="8839200" cy="4703499"/>
            <a:chOff x="330200" y="279400"/>
            <a:chExt cx="9575800" cy="627133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30200" y="279400"/>
              <a:ext cx="3219450" cy="812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7287" tIns="53643" rIns="107287" bIns="53643" spcCol="0" rtlCol="0" anchor="ctr"/>
            <a:lstStyle/>
            <a:p>
              <a:pPr algn="ctr"/>
              <a:endParaRPr lang="ru-RU"/>
            </a:p>
          </p:txBody>
        </p:sp>
        <p:sp>
          <p:nvSpPr>
            <p:cNvPr id="13" name="Номер слайда 4"/>
            <p:cNvSpPr txBox="1">
              <a:spLocks/>
            </p:cNvSpPr>
            <p:nvPr/>
          </p:nvSpPr>
          <p:spPr>
            <a:xfrm>
              <a:off x="9562029" y="6276888"/>
              <a:ext cx="343971" cy="273844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r" defTabSz="6858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593B3143-0031-4CA4-859F-541A736493F0}" type="slidenum">
                <a:rPr lang="ru-RU" sz="800">
                  <a:solidFill>
                    <a:prstClr val="black">
                      <a:tint val="75000"/>
                    </a:prstClr>
                  </a:solidFill>
                  <a:ea typeface="Open Sans" pitchFamily="34" charset="0"/>
                  <a:cs typeface="Open Sans" pitchFamily="34" charset="0"/>
                </a:rPr>
                <a:pPr/>
                <a:t>2</a:t>
              </a:fld>
              <a:endParaRPr lang="ru-RU" sz="800" dirty="0">
                <a:solidFill>
                  <a:prstClr val="black">
                    <a:tint val="75000"/>
                  </a:prstClr>
                </a:solidFill>
                <a:ea typeface="Open Sans" pitchFamily="34" charset="0"/>
                <a:cs typeface="Open Sans" pitchFamily="34" charset="0"/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512981" y="2882900"/>
            <a:ext cx="3741899" cy="18772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до 2018 года</a:t>
            </a:r>
          </a:p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два года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до наступления возраста, дающего право на страховую пенсию по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старости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69747" y="2882900"/>
            <a:ext cx="3816424" cy="187727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с 2019 года</a:t>
            </a:r>
          </a:p>
          <a:p>
            <a:pPr algn="ctr"/>
            <a:r>
              <a:rPr lang="ru-RU" sz="2000" b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за пять лет до наступления возраста, дающего право на страховую пенсию по старости, в том числе назначаемую досрочно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2141614" y="2265145"/>
            <a:ext cx="484632" cy="5415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6650355" y="2265145"/>
            <a:ext cx="484632" cy="5599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900116" y="0"/>
            <a:ext cx="8243887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400" b="1" dirty="0" smtClean="0">
                <a:solidFill>
                  <a:srgbClr val="1F497D">
                    <a:lumMod val="75000"/>
                  </a:srgbClr>
                </a:solidFill>
              </a:rPr>
              <a:t>Закон Российской Федерации № </a:t>
            </a:r>
            <a:r>
              <a:rPr lang="ru-RU" altLang="ru-RU" sz="2400" b="1" dirty="0">
                <a:solidFill>
                  <a:srgbClr val="1F497D">
                    <a:lumMod val="75000"/>
                  </a:srgbClr>
                </a:solidFill>
              </a:rPr>
              <a:t>1032-1 от 19.04.1991 </a:t>
            </a:r>
          </a:p>
          <a:p>
            <a:pPr algn="ctr"/>
            <a:r>
              <a:rPr lang="ru-RU" altLang="ru-RU" sz="2400" b="1" dirty="0" smtClean="0">
                <a:solidFill>
                  <a:srgbClr val="1F497D">
                    <a:lumMod val="75000"/>
                  </a:srgbClr>
                </a:solidFill>
              </a:rPr>
              <a:t>«О ЗАНЯТОСТИ НАСЕЛЕНИЯ В РОССИЙСКОЙ ФЕДЕРАЦИИ»</a:t>
            </a:r>
            <a:endParaRPr lang="ru-RU" altLang="ru-RU" sz="2400" b="1" dirty="0">
              <a:solidFill>
                <a:srgbClr val="1F497D">
                  <a:lumMod val="75000"/>
                </a:srgbClr>
              </a:solidFill>
            </a:endParaRPr>
          </a:p>
          <a:p>
            <a:pPr algn="ctr"/>
            <a:endParaRPr lang="ru-RU" altLang="ru-RU" dirty="0" smtClean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altLang="ru-RU" dirty="0" smtClean="0">
                <a:solidFill>
                  <a:srgbClr val="002060"/>
                </a:solidFill>
                <a:latin typeface="Arial Black" pitchFamily="34" charset="0"/>
              </a:rPr>
              <a:t> </a:t>
            </a:r>
          </a:p>
        </p:txBody>
      </p:sp>
      <p:pic>
        <p:nvPicPr>
          <p:cNvPr id="14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207" y="68702"/>
            <a:ext cx="923550" cy="67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>
            <a:off x="1232369" y="1065258"/>
            <a:ext cx="7579379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149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4684677"/>
            <a:ext cx="9144000" cy="458831"/>
            <a:chOff x="0" y="6240787"/>
            <a:chExt cx="9906000" cy="611775"/>
          </a:xfrm>
        </p:grpSpPr>
        <p:sp>
          <p:nvSpPr>
            <p:cNvPr id="11" name="Номер слайда 4"/>
            <p:cNvSpPr txBox="1">
              <a:spLocks/>
            </p:cNvSpPr>
            <p:nvPr/>
          </p:nvSpPr>
          <p:spPr>
            <a:xfrm>
              <a:off x="9472348" y="6240787"/>
              <a:ext cx="343971" cy="273844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r" defTabSz="6858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593B3143-0031-4CA4-859F-541A736493F0}" type="slidenum">
                <a:rPr lang="ru-RU" sz="800">
                  <a:solidFill>
                    <a:prstClr val="black">
                      <a:tint val="75000"/>
                    </a:prstClr>
                  </a:solidFill>
                  <a:ea typeface="Open Sans" pitchFamily="34" charset="0"/>
                  <a:cs typeface="Open Sans" pitchFamily="34" charset="0"/>
                </a:rPr>
                <a:pPr/>
                <a:t>3</a:t>
              </a:fld>
              <a:endParaRPr lang="ru-RU" sz="800" dirty="0">
                <a:solidFill>
                  <a:prstClr val="black">
                    <a:tint val="75000"/>
                  </a:prstClr>
                </a:solidFill>
                <a:ea typeface="Open Sans" pitchFamily="34" charset="0"/>
                <a:cs typeface="Open Sans" pitchFamily="34" charset="0"/>
              </a:endParaRPr>
            </a:p>
          </p:txBody>
        </p:sp>
        <p:pic>
          <p:nvPicPr>
            <p:cNvPr id="13" name="Picture 3" descr="C:\!!! Анна Новоселова\Презентация\1 (3).jpg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0" y="6522112"/>
              <a:ext cx="9906000" cy="330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314" name="AutoShape 2" descr="https://www.gannett-cdn.com/-mm-/024278cfc591330e4b5a101f8590e138e704bb5a/c=0-899-4134-3235/local/-/media/2016/05/06/NJGroup/AsburyPark/635981465057592148-ThinkstockPhotos-531313679-1-.jpg?width=3200&amp;height=1680&amp;fit=crop"/>
          <p:cNvSpPr>
            <a:spLocks noChangeAspect="1" noChangeArrowheads="1"/>
          </p:cNvSpPr>
          <p:nvPr/>
        </p:nvSpPr>
        <p:spPr bwMode="auto">
          <a:xfrm>
            <a:off x="143608" y="-108346"/>
            <a:ext cx="281354" cy="228601"/>
          </a:xfrm>
          <a:prstGeom prst="rect">
            <a:avLst/>
          </a:prstGeom>
          <a:noFill/>
        </p:spPr>
        <p:txBody>
          <a:bodyPr vert="horz" wrap="square" lIns="77916" tIns="38958" rIns="77916" bIns="3895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371600" y="196020"/>
            <a:ext cx="6743700" cy="39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ДОКУМЕНТЫ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43608" y="739378"/>
            <a:ext cx="8917610" cy="4150681"/>
          </a:xfrm>
        </p:spPr>
        <p:txBody>
          <a:bodyPr>
            <a:normAutofit fontScale="25000" lnSpcReduction="20000"/>
          </a:bodyPr>
          <a:lstStyle/>
          <a:p>
            <a:pPr marL="0" indent="0" algn="just" defTabSz="685698">
              <a:buNone/>
            </a:pPr>
            <a:r>
              <a:rPr lang="ru-RU" sz="6800" b="1" dirty="0" smtClean="0">
                <a:solidFill>
                  <a:srgbClr val="1F497D">
                    <a:lumMod val="75000"/>
                  </a:srgbClr>
                </a:solidFill>
              </a:rPr>
              <a:t>Федеральный проект «Старшее поколение» национального проекта «Демография»;</a:t>
            </a:r>
          </a:p>
          <a:p>
            <a:pPr marL="0" indent="0" algn="just" defTabSz="685698">
              <a:buNone/>
            </a:pPr>
            <a:endParaRPr lang="ru-RU" sz="68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 marL="0" indent="0" algn="just" defTabSz="685698">
              <a:buNone/>
            </a:pPr>
            <a:r>
              <a:rPr lang="ru-RU" sz="6800" b="1" dirty="0" smtClean="0">
                <a:solidFill>
                  <a:srgbClr val="1F497D">
                    <a:lumMod val="75000"/>
                  </a:srgbClr>
                </a:solidFill>
              </a:rPr>
              <a:t>распоряжение Правительства РФ от 30.12.2018 № 3025-р «Об утверждении специальной программы профессионального обучения  и дополнительного профессионального образования граждан </a:t>
            </a:r>
            <a:r>
              <a:rPr lang="ru-RU" sz="6800" b="1" dirty="0" err="1" smtClean="0">
                <a:solidFill>
                  <a:srgbClr val="1F497D">
                    <a:lumMod val="75000"/>
                  </a:srgbClr>
                </a:solidFill>
              </a:rPr>
              <a:t>предпенсионного</a:t>
            </a:r>
            <a:r>
              <a:rPr lang="ru-RU" sz="6800" b="1" dirty="0" smtClean="0">
                <a:solidFill>
                  <a:srgbClr val="1F497D">
                    <a:lumMod val="75000"/>
                  </a:srgbClr>
                </a:solidFill>
              </a:rPr>
              <a:t> возраста на период до 2024 года»;</a:t>
            </a:r>
          </a:p>
          <a:p>
            <a:pPr marL="0" indent="0" algn="just" defTabSz="685698">
              <a:buNone/>
            </a:pPr>
            <a:endParaRPr lang="ru-RU" sz="68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 marL="0" indent="0" algn="just" defTabSz="685698">
              <a:buNone/>
            </a:pPr>
            <a:r>
              <a:rPr lang="ru-RU" sz="6800" b="1" dirty="0" smtClean="0">
                <a:solidFill>
                  <a:srgbClr val="1F497D">
                    <a:lumMod val="75000"/>
                  </a:srgbClr>
                </a:solidFill>
              </a:rPr>
              <a:t>Соглашение между Минтрудом и Ханты-Мансийским автономным округом – Югры от 31.01.2019;</a:t>
            </a:r>
          </a:p>
          <a:p>
            <a:pPr marL="0" indent="0" algn="just" defTabSz="685698">
              <a:buNone/>
            </a:pPr>
            <a:endParaRPr lang="ru-RU" sz="68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 marL="0" indent="0" algn="just" defTabSz="685698">
              <a:buNone/>
            </a:pPr>
            <a:r>
              <a:rPr lang="ru-RU" sz="6800" b="1" dirty="0" smtClean="0">
                <a:solidFill>
                  <a:srgbClr val="1F497D">
                    <a:lumMod val="75000"/>
                  </a:srgbClr>
                </a:solidFill>
              </a:rPr>
              <a:t>Соглашение между </a:t>
            </a:r>
            <a:r>
              <a:rPr lang="ru-RU" sz="6800" b="1" dirty="0" err="1" smtClean="0">
                <a:solidFill>
                  <a:srgbClr val="1F497D">
                    <a:lumMod val="75000"/>
                  </a:srgbClr>
                </a:solidFill>
              </a:rPr>
              <a:t>Рострудом</a:t>
            </a:r>
            <a:r>
              <a:rPr lang="ru-RU" sz="6800" b="1" dirty="0" smtClean="0">
                <a:solidFill>
                  <a:srgbClr val="1F497D">
                    <a:lumMod val="75000"/>
                  </a:srgbClr>
                </a:solidFill>
              </a:rPr>
              <a:t> и Правительством Ханты-</a:t>
            </a:r>
            <a:r>
              <a:rPr lang="ru-RU" sz="6800" b="1" dirty="0" err="1" smtClean="0">
                <a:solidFill>
                  <a:srgbClr val="1F497D">
                    <a:lumMod val="75000"/>
                  </a:srgbClr>
                </a:solidFill>
              </a:rPr>
              <a:t>Мансйиского</a:t>
            </a:r>
            <a:r>
              <a:rPr lang="ru-RU" sz="6800" b="1" dirty="0" smtClean="0">
                <a:solidFill>
                  <a:srgbClr val="1F497D">
                    <a:lumMod val="75000"/>
                  </a:srgbClr>
                </a:solidFill>
              </a:rPr>
              <a:t> автономного округа-Югры от 06.02.2019 о предоставлении иного межбюджетного трансферта, имеющего целевое значение, из ФБ бюджету субъекта РФ;</a:t>
            </a:r>
          </a:p>
          <a:p>
            <a:pPr marL="0" indent="0" algn="just" defTabSz="685698">
              <a:buFontTx/>
              <a:buChar char="-"/>
            </a:pPr>
            <a:endParaRPr lang="ru-RU" sz="68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 marL="0" indent="0" algn="just" defTabSz="685698">
              <a:buNone/>
            </a:pPr>
            <a:r>
              <a:rPr lang="ru-RU" sz="6800" b="1" dirty="0">
                <a:solidFill>
                  <a:srgbClr val="1F497D">
                    <a:lumMod val="75000"/>
                  </a:srgbClr>
                </a:solidFill>
              </a:rPr>
              <a:t>Г</a:t>
            </a:r>
            <a:r>
              <a:rPr lang="ru-RU" sz="6800" b="1" dirty="0" smtClean="0">
                <a:solidFill>
                  <a:srgbClr val="1F497D">
                    <a:lumMod val="75000"/>
                  </a:srgbClr>
                </a:solidFill>
              </a:rPr>
              <a:t>осударственная программа Ханты-Мансийского автономного округа - Югры «Поддержка занятости населения», утвержденная постановлением Правительства Ханты-Мансийского автономного округа – Югры от 05.10. 2018 № 343-п (приложение 30)</a:t>
            </a:r>
          </a:p>
          <a:p>
            <a:pPr marL="0" indent="0">
              <a:buNone/>
            </a:pPr>
            <a:endParaRPr lang="ru-RU" sz="6800" b="1" dirty="0" smtClean="0">
              <a:solidFill>
                <a:srgbClr val="1F497D">
                  <a:lumMod val="75000"/>
                </a:srgbClr>
              </a:solidFill>
            </a:endParaRPr>
          </a:p>
          <a:p>
            <a:pPr marL="0" indent="0" algn="ctr" defTabSz="685698">
              <a:buNone/>
            </a:pPr>
            <a:endParaRPr lang="ru-RU" sz="6800" b="1" dirty="0">
              <a:solidFill>
                <a:srgbClr val="1F497D">
                  <a:lumMod val="75000"/>
                </a:srgbClr>
              </a:solidFill>
            </a:endParaRPr>
          </a:p>
          <a:p>
            <a:endParaRPr lang="ru-RU" dirty="0"/>
          </a:p>
        </p:txBody>
      </p:sp>
      <p:pic>
        <p:nvPicPr>
          <p:cNvPr id="9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207" y="68702"/>
            <a:ext cx="923550" cy="67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1536786" y="620752"/>
            <a:ext cx="646446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579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5" descr="C:\Documents and Settings\Администратор\Рабочий стол\tynyuk_interview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0344" y="2333790"/>
            <a:ext cx="4559388" cy="2230342"/>
          </a:xfrm>
          <a:prstGeom prst="rect">
            <a:avLst/>
          </a:prstGeom>
          <a:noFill/>
        </p:spPr>
      </p:pic>
      <p:sp>
        <p:nvSpPr>
          <p:cNvPr id="5" name="Стрелка вправо 4"/>
          <p:cNvSpPr/>
          <p:nvPr/>
        </p:nvSpPr>
        <p:spPr>
          <a:xfrm>
            <a:off x="1245881" y="1445849"/>
            <a:ext cx="2808311" cy="748393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0" tIns="45709" rIns="91420" bIns="45709" rtlCol="0" anchor="ctr"/>
          <a:lstStyle/>
          <a:p>
            <a:pPr algn="ctr" defTabSz="914400">
              <a:lnSpc>
                <a:spcPct val="80000"/>
              </a:lnSpc>
            </a:pPr>
            <a:r>
              <a:rPr lang="ru-RU" sz="2400" b="1" dirty="0">
                <a:solidFill>
                  <a:srgbClr val="1F497D">
                    <a:lumMod val="75000"/>
                  </a:srgbClr>
                </a:solidFill>
              </a:rPr>
              <a:t>ЦЕЛЬ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70759" y="1035226"/>
            <a:ext cx="3806190" cy="1569638"/>
          </a:xfrm>
          <a:prstGeom prst="rect">
            <a:avLst/>
          </a:prstGeom>
          <a:noFill/>
        </p:spPr>
        <p:txBody>
          <a:bodyPr wrap="square" lIns="91420" tIns="45709" rIns="91420" bIns="45709" rtlCol="0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sz="2400" dirty="0">
                <a:solidFill>
                  <a:srgbClr val="1F497D">
                    <a:lumMod val="75000"/>
                  </a:srgbClr>
                </a:solidFill>
              </a:rPr>
              <a:t>ПРИОБРЕТЕНИЕ ИЛИ РАЗВИТИЕ ИМЕЮЩИХСЯ ЗНАНИЙ И КОМПЕТЕНЦИЙ ДЛЯ СОХРАНЕНИЯ ЗАНЯТОСТИ</a:t>
            </a:r>
          </a:p>
        </p:txBody>
      </p:sp>
      <p:pic>
        <p:nvPicPr>
          <p:cNvPr id="10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910995"/>
            <a:ext cx="9144000" cy="24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207" y="68708"/>
            <a:ext cx="923550" cy="67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136882" y="72983"/>
            <a:ext cx="8923159" cy="690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altLang="ru-RU" sz="2400" b="1" dirty="0">
                <a:solidFill>
                  <a:srgbClr val="FF0000"/>
                </a:solidFill>
              </a:rPr>
              <a:t>ПРОФЕССИОНАЛЬНОЕ ОБУЧЕНИЕ ГРАЖДАН </a:t>
            </a:r>
          </a:p>
          <a:p>
            <a:pPr algn="ctr" defTabSz="914400">
              <a:lnSpc>
                <a:spcPct val="80000"/>
              </a:lnSpc>
            </a:pPr>
            <a:r>
              <a:rPr lang="ru-RU" altLang="ru-RU" sz="2400" b="1" dirty="0">
                <a:solidFill>
                  <a:srgbClr val="FF0000"/>
                </a:solidFill>
              </a:rPr>
              <a:t>ПРЕДПЕНСИОННОГО ВОЗРАСТА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 flipV="1">
            <a:off x="1533526" y="807061"/>
            <a:ext cx="6464468" cy="24103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929730" y="3712192"/>
            <a:ext cx="3947217" cy="978707"/>
          </a:xfrm>
          <a:prstGeom prst="rect">
            <a:avLst/>
          </a:prstGeom>
          <a:noFill/>
        </p:spPr>
        <p:txBody>
          <a:bodyPr wrap="square" lIns="91420" tIns="45709" rIns="91420" bIns="45709" rtlCol="0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sz="2400" dirty="0">
                <a:solidFill>
                  <a:srgbClr val="1F497D">
                    <a:lumMod val="75000"/>
                  </a:srgbClr>
                </a:solidFill>
              </a:rPr>
              <a:t>К концу 2024 года планируется обучить 4338 граждан</a:t>
            </a:r>
          </a:p>
        </p:txBody>
      </p:sp>
    </p:spTree>
    <p:extLst>
      <p:ext uri="{BB962C8B-B14F-4D97-AF65-F5344CB8AC3E}">
        <p14:creationId xmlns:p14="http://schemas.microsoft.com/office/powerpoint/2010/main" val="388068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5720" y="1051707"/>
            <a:ext cx="7665481" cy="1069194"/>
          </a:xfrm>
          <a:prstGeom prst="rect">
            <a:avLst/>
          </a:prstGeom>
          <a:solidFill>
            <a:schemeClr val="accent5">
              <a:lumMod val="20000"/>
              <a:lumOff val="80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12284" y="1333501"/>
            <a:ext cx="7372349" cy="7874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0" tIns="45709" rIns="91420" bIns="45709" spcCol="0" rtlCol="0" anchor="ctr"/>
          <a:lstStyle/>
          <a:p>
            <a:pPr algn="ctr" defTabSz="914400">
              <a:lnSpc>
                <a:spcPct val="80000"/>
              </a:lnSpc>
            </a:pPr>
            <a:r>
              <a:rPr lang="ru-RU" sz="2400" dirty="0">
                <a:solidFill>
                  <a:srgbClr val="1F497D">
                    <a:lumMod val="75000"/>
                  </a:srgbClr>
                </a:solidFill>
              </a:rPr>
              <a:t>ГРАЖДАНЕ ПРЕДПЕНСИОННОГО ВОЗРАСТА </a:t>
            </a:r>
          </a:p>
          <a:p>
            <a:pPr algn="ctr" defTabSz="914400">
              <a:lnSpc>
                <a:spcPct val="80000"/>
              </a:lnSpc>
            </a:pPr>
            <a:r>
              <a:rPr lang="ru-RU" sz="2800" b="1" dirty="0" smtClean="0">
                <a:solidFill>
                  <a:srgbClr val="1F497D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1F497D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910995"/>
            <a:ext cx="9144000" cy="24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Группа 2"/>
          <p:cNvGrpSpPr/>
          <p:nvPr/>
        </p:nvGrpSpPr>
        <p:grpSpPr>
          <a:xfrm>
            <a:off x="250764" y="365043"/>
            <a:ext cx="8923157" cy="4703499"/>
            <a:chOff x="330200" y="279400"/>
            <a:chExt cx="9666754" cy="627133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30200" y="279400"/>
              <a:ext cx="3219450" cy="812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7287" tIns="53643" rIns="107287" bIns="53643" spcCol="0" rtlCol="0" anchor="ctr"/>
            <a:lstStyle/>
            <a:p>
              <a:pPr algn="ctr" defTabSz="914400"/>
              <a:endParaRPr lang="ru-RU" sz="1800">
                <a:solidFill>
                  <a:prstClr val="white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0200" y="4057836"/>
              <a:ext cx="2685530" cy="1720261"/>
            </a:xfrm>
            <a:prstGeom prst="rect">
              <a:avLst/>
            </a:prstGeom>
            <a:noFill/>
          </p:spPr>
          <p:txBody>
            <a:bodyPr wrap="square" lIns="107287" tIns="53643" rIns="107287" bIns="53643" rtlCol="0">
              <a:spAutoFit/>
            </a:bodyPr>
            <a:lstStyle/>
            <a:p>
              <a:pPr algn="ctr" defTabSz="914400">
                <a:lnSpc>
                  <a:spcPct val="80000"/>
                </a:lnSpc>
              </a:pPr>
              <a:r>
                <a:rPr lang="ru-RU" sz="2400" dirty="0">
                  <a:solidFill>
                    <a:srgbClr val="1F497D">
                      <a:lumMod val="75000"/>
                    </a:srgbClr>
                  </a:solidFill>
                </a:rPr>
                <a:t>РАБОТНИКИ</a:t>
              </a:r>
            </a:p>
            <a:p>
              <a:pPr algn="ctr" defTabSz="914400">
                <a:lnSpc>
                  <a:spcPct val="80000"/>
                </a:lnSpc>
              </a:pPr>
              <a:r>
                <a:rPr lang="ru-RU" sz="2400" dirty="0">
                  <a:solidFill>
                    <a:srgbClr val="1F497D">
                      <a:lumMod val="75000"/>
                    </a:srgbClr>
                  </a:solidFill>
                </a:rPr>
                <a:t>ОРГАНИЗАЦИЙ ПО ЗАЯВКЕ РАБОТОДАТЕЛЯ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86448" y="3942932"/>
              <a:ext cx="4110506" cy="1720261"/>
            </a:xfrm>
            <a:prstGeom prst="rect">
              <a:avLst/>
            </a:prstGeom>
            <a:noFill/>
          </p:spPr>
          <p:txBody>
            <a:bodyPr wrap="square" lIns="107287" tIns="53643" rIns="107287" bIns="53643" rtlCol="0">
              <a:spAutoFit/>
            </a:bodyPr>
            <a:lstStyle/>
            <a:p>
              <a:pPr algn="ctr" defTabSz="914400">
                <a:lnSpc>
                  <a:spcPct val="80000"/>
                </a:lnSpc>
              </a:pPr>
              <a:r>
                <a:rPr lang="ru-RU" sz="2400" cap="all" dirty="0" smtClean="0">
                  <a:solidFill>
                    <a:srgbClr val="1F497D">
                      <a:lumMod val="75000"/>
                    </a:srgbClr>
                  </a:solidFill>
                </a:rPr>
                <a:t>Незанятые ищущие работу граждане,</a:t>
              </a:r>
              <a:endParaRPr lang="ru-RU" sz="2400" cap="all" dirty="0">
                <a:solidFill>
                  <a:srgbClr val="1F497D">
                    <a:lumMod val="75000"/>
                  </a:srgbClr>
                </a:solidFill>
              </a:endParaRPr>
            </a:p>
            <a:p>
              <a:pPr algn="ctr" defTabSz="914400">
                <a:lnSpc>
                  <a:spcPct val="80000"/>
                </a:lnSpc>
              </a:pPr>
              <a:r>
                <a:rPr lang="ru-RU" sz="2400" dirty="0">
                  <a:solidFill>
                    <a:srgbClr val="1F497D">
                      <a:lumMod val="75000"/>
                    </a:srgbClr>
                  </a:solidFill>
                </a:rPr>
                <a:t>ОБРАТИВШИЕСЯ В </a:t>
              </a:r>
            </a:p>
            <a:p>
              <a:pPr algn="ctr" defTabSz="914400">
                <a:lnSpc>
                  <a:spcPct val="80000"/>
                </a:lnSpc>
              </a:pPr>
              <a:r>
                <a:rPr lang="ru-RU" sz="2400" dirty="0">
                  <a:solidFill>
                    <a:srgbClr val="1F497D">
                      <a:lumMod val="75000"/>
                    </a:srgbClr>
                  </a:solidFill>
                </a:rPr>
                <a:t>СЛУЖБУ </a:t>
              </a:r>
              <a:r>
                <a:rPr lang="ru-RU" sz="2400" dirty="0" smtClean="0">
                  <a:solidFill>
                    <a:srgbClr val="1F497D">
                      <a:lumMod val="75000"/>
                    </a:srgbClr>
                  </a:solidFill>
                </a:rPr>
                <a:t>ЗАНЯТОСТИ</a:t>
              </a:r>
              <a:endParaRPr lang="ru-RU" sz="2400" dirty="0">
                <a:solidFill>
                  <a:srgbClr val="1F497D">
                    <a:lumMod val="75000"/>
                  </a:srgbClr>
                </a:solidFill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7663796" y="2633344"/>
              <a:ext cx="686197" cy="1344755"/>
            </a:xfrm>
            <a:prstGeom prst="downArrow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7287" tIns="53643" rIns="107287" bIns="53643" spcCol="0" rtlCol="0" anchor="ctr"/>
            <a:lstStyle/>
            <a:p>
              <a:pPr algn="ctr" defTabSz="914400"/>
              <a:endParaRPr lang="ru-RU" sz="1800">
                <a:solidFill>
                  <a:prstClr val="white"/>
                </a:solidFill>
              </a:endParaRPr>
            </a:p>
          </p:txBody>
        </p:sp>
        <p:sp>
          <p:nvSpPr>
            <p:cNvPr id="13" name="Номер слайда 4"/>
            <p:cNvSpPr txBox="1">
              <a:spLocks/>
            </p:cNvSpPr>
            <p:nvPr/>
          </p:nvSpPr>
          <p:spPr>
            <a:xfrm>
              <a:off x="9562029" y="6276888"/>
              <a:ext cx="343971" cy="273844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r" defTabSz="6858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593B3143-0031-4CA4-859F-541A736493F0}" type="slidenum">
                <a:rPr lang="ru-RU" sz="800">
                  <a:solidFill>
                    <a:prstClr val="black">
                      <a:tint val="75000"/>
                    </a:prstClr>
                  </a:solidFill>
                  <a:ea typeface="Open Sans" pitchFamily="34" charset="0"/>
                  <a:cs typeface="Open Sans" pitchFamily="34" charset="0"/>
                </a:rPr>
                <a:pPr/>
                <a:t>5</a:t>
              </a:fld>
              <a:endParaRPr lang="ru-RU" sz="800" dirty="0">
                <a:solidFill>
                  <a:prstClr val="black">
                    <a:tint val="75000"/>
                  </a:prstClr>
                </a:solidFill>
                <a:ea typeface="Open Sans" pitchFamily="34" charset="0"/>
                <a:cs typeface="Open Sans" pitchFamily="34" charset="0"/>
              </a:endParaRPr>
            </a:p>
          </p:txBody>
        </p:sp>
      </p:grpSp>
      <p:pic>
        <p:nvPicPr>
          <p:cNvPr id="15" name="Рисунок 1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7284" y="2625184"/>
            <a:ext cx="2673832" cy="1853803"/>
          </a:xfrm>
          <a:prstGeom prst="rect">
            <a:avLst/>
          </a:prstGeom>
        </p:spPr>
      </p:pic>
      <p:sp>
        <p:nvSpPr>
          <p:cNvPr id="17" name="Стрелка вниз 16"/>
          <p:cNvSpPr/>
          <p:nvPr/>
        </p:nvSpPr>
        <p:spPr>
          <a:xfrm>
            <a:off x="1427159" y="2120901"/>
            <a:ext cx="633413" cy="1008566"/>
          </a:xfrm>
          <a:prstGeom prst="downArrow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87" tIns="53643" rIns="107287" bIns="53643" spcCol="0" rtlCol="0" anchor="ctr"/>
          <a:lstStyle/>
          <a:p>
            <a:pPr algn="ctr" defTabSz="914400"/>
            <a:endParaRPr lang="ru-RU" sz="1800">
              <a:solidFill>
                <a:prstClr val="white"/>
              </a:solidFill>
            </a:endParaRPr>
          </a:p>
        </p:txBody>
      </p:sp>
      <p:pic>
        <p:nvPicPr>
          <p:cNvPr id="18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207" y="68708"/>
            <a:ext cx="923550" cy="67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Прямоугольник 18"/>
          <p:cNvSpPr/>
          <p:nvPr/>
        </p:nvSpPr>
        <p:spPr>
          <a:xfrm>
            <a:off x="250762" y="270569"/>
            <a:ext cx="8923159" cy="39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altLang="ru-RU" sz="2400" b="1" dirty="0" smtClean="0">
                <a:solidFill>
                  <a:srgbClr val="FF0000"/>
                </a:solidFill>
              </a:rPr>
              <a:t>УЧАСТНИКИ</a:t>
            </a:r>
            <a:endParaRPr lang="ru-RU" altLang="ru-RU" sz="2400" b="1" dirty="0">
              <a:solidFill>
                <a:srgbClr val="FF000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1533526" y="807061"/>
            <a:ext cx="6464468" cy="24103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83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0" y="4684677"/>
            <a:ext cx="9144000" cy="458831"/>
            <a:chOff x="0" y="6240787"/>
            <a:chExt cx="9906000" cy="611775"/>
          </a:xfrm>
        </p:grpSpPr>
        <p:sp>
          <p:nvSpPr>
            <p:cNvPr id="11" name="Номер слайда 4"/>
            <p:cNvSpPr txBox="1">
              <a:spLocks/>
            </p:cNvSpPr>
            <p:nvPr/>
          </p:nvSpPr>
          <p:spPr>
            <a:xfrm>
              <a:off x="9472348" y="6240787"/>
              <a:ext cx="343971" cy="273844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ru-RU"/>
              </a:defPPr>
              <a:lvl1pPr marL="0" algn="r" defTabSz="685800" rtl="0" eaLnBrk="1" latinLnBrk="0" hangingPunct="1">
                <a:defRPr sz="1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3429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858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0287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3716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7145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0574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4003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743200" algn="l" defTabSz="685800" rtl="0" eaLnBrk="1" latinLnBrk="0" hangingPunct="1"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fld id="{593B3143-0031-4CA4-859F-541A736493F0}" type="slidenum">
                <a:rPr lang="ru-RU" sz="800">
                  <a:solidFill>
                    <a:prstClr val="black">
                      <a:tint val="75000"/>
                    </a:prstClr>
                  </a:solidFill>
                  <a:ea typeface="Open Sans" pitchFamily="34" charset="0"/>
                  <a:cs typeface="Open Sans" pitchFamily="34" charset="0"/>
                </a:rPr>
                <a:pPr/>
                <a:t>6</a:t>
              </a:fld>
              <a:endParaRPr lang="ru-RU" sz="800" dirty="0">
                <a:solidFill>
                  <a:prstClr val="black">
                    <a:tint val="75000"/>
                  </a:prstClr>
                </a:solidFill>
                <a:ea typeface="Open Sans" pitchFamily="34" charset="0"/>
                <a:cs typeface="Open Sans" pitchFamily="34" charset="0"/>
              </a:endParaRPr>
            </a:p>
          </p:txBody>
        </p:sp>
        <p:pic>
          <p:nvPicPr>
            <p:cNvPr id="13" name="Picture 3" descr="C:\!!! Анна Новоселова\Презентация\1 (3).jpg"/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0" y="6522112"/>
              <a:ext cx="9906000" cy="3304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3314" name="AutoShape 2" descr="https://www.gannett-cdn.com/-mm-/024278cfc591330e4b5a101f8590e138e704bb5a/c=0-899-4134-3235/local/-/media/2016/05/06/NJGroup/AsburyPark/635981465057592148-ThinkstockPhotos-531313679-1-.jpg?width=3200&amp;height=1680&amp;fit=crop"/>
          <p:cNvSpPr>
            <a:spLocks noChangeAspect="1" noChangeArrowheads="1"/>
          </p:cNvSpPr>
          <p:nvPr/>
        </p:nvSpPr>
        <p:spPr bwMode="auto">
          <a:xfrm>
            <a:off x="143608" y="-108346"/>
            <a:ext cx="281354" cy="228601"/>
          </a:xfrm>
          <a:prstGeom prst="rect">
            <a:avLst/>
          </a:prstGeom>
          <a:noFill/>
        </p:spPr>
        <p:txBody>
          <a:bodyPr vert="horz" wrap="square" lIns="77916" tIns="38958" rIns="77916" bIns="3895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1207" y="620752"/>
            <a:ext cx="9092793" cy="4274919"/>
          </a:xfrm>
        </p:spPr>
        <p:txBody>
          <a:bodyPr>
            <a:noAutofit/>
          </a:bodyPr>
          <a:lstStyle/>
          <a:p>
            <a:pPr algn="just">
              <a:buFont typeface="Arial" charset="0"/>
              <a:buChar char="•"/>
            </a:pPr>
            <a:r>
              <a:rPr lang="ru-RU" sz="1800" b="1" cap="all" dirty="0" smtClean="0">
                <a:solidFill>
                  <a:srgbClr val="1F497D">
                    <a:lumMod val="75000"/>
                  </a:srgbClr>
                </a:solidFill>
                <a:latin typeface="Calibri" pitchFamily="34" charset="0"/>
                <a:cs typeface="Calibri" pitchFamily="34" charset="0"/>
              </a:rPr>
              <a:t>З</a:t>
            </a: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аявительный характер;</a:t>
            </a:r>
            <a:endParaRPr lang="ru-RU" sz="1800" b="1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* Подтверждение категории  «гражданин </a:t>
            </a:r>
            <a:r>
              <a:rPr lang="ru-RU" sz="1800" b="1" cap="all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предпенсионного</a:t>
            </a: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возраста» отделением  </a:t>
            </a:r>
            <a:r>
              <a:rPr lang="ru-RU" sz="1800" b="1" cap="all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Пенсионного фонда </a:t>
            </a: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Российской Федерации по автономному округу</a:t>
            </a:r>
            <a:endParaRPr lang="ru-RU" sz="1800" b="1" cap="all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 algn="just">
              <a:buNone/>
            </a:pP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* Гражданство Российской Федерации;</a:t>
            </a:r>
          </a:p>
          <a:p>
            <a:pPr marL="0" indent="0" algn="just">
              <a:buFont typeface="Arial" charset="0"/>
              <a:buChar char="•"/>
            </a:pP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Регистрация по месту жительства на территории </a:t>
            </a:r>
            <a:r>
              <a:rPr lang="ru-RU" sz="1800" b="1" cap="all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рФ</a:t>
            </a: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+ работа на территории автономного округа (для работников);</a:t>
            </a:r>
          </a:p>
          <a:p>
            <a:pPr marL="0" indent="0" algn="just">
              <a:buFont typeface="Arial" charset="0"/>
              <a:buChar char="•"/>
            </a:pP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Регистрация по месту жительства на территории автономного округа + регистрация в центре занятости в целях поиска подходящей работы (для незанятых граждан);</a:t>
            </a:r>
          </a:p>
          <a:p>
            <a:pPr marL="0" indent="0" algn="just">
              <a:buFont typeface="Arial" charset="0"/>
              <a:buChar char="•"/>
            </a:pP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Обучение должно быть завершено до наступления возраста, дающего право на страховую пенсию по старости, в том числе назначенную досрочно</a:t>
            </a:r>
          </a:p>
          <a:p>
            <a:pPr marL="0" indent="0" algn="just">
              <a:buNone/>
            </a:pP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* ОБУЧЕНИЕ ОДНОГО гражданина </a:t>
            </a:r>
            <a:r>
              <a:rPr lang="ru-RU" sz="1800" b="1" cap="all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ПРЕДПЕНСИонного</a:t>
            </a:r>
            <a:r>
              <a:rPr lang="ru-RU" sz="1800" b="1" cap="all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возраста ВОЗМОЖНО 1 РАЗ в 5 лет за период 2019-2024 годы.</a:t>
            </a:r>
            <a:endParaRPr lang="ru-RU" sz="1800" b="1" cap="all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207" y="68702"/>
            <a:ext cx="923550" cy="67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1536786" y="620752"/>
            <a:ext cx="646446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166999" y="144649"/>
            <a:ext cx="2810000" cy="3951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sz="2400" b="1" dirty="0">
                <a:solidFill>
                  <a:srgbClr val="FF0000"/>
                </a:solidFill>
              </a:rPr>
              <a:t>УСЛОВИЯ УЧАСТИЯ </a:t>
            </a:r>
          </a:p>
        </p:txBody>
      </p:sp>
    </p:spTree>
    <p:extLst>
      <p:ext uri="{BB962C8B-B14F-4D97-AF65-F5344CB8AC3E}">
        <p14:creationId xmlns:p14="http://schemas.microsoft.com/office/powerpoint/2010/main" val="36670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910995"/>
            <a:ext cx="9144000" cy="247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Стрелка вправо 13"/>
          <p:cNvSpPr/>
          <p:nvPr/>
        </p:nvSpPr>
        <p:spPr>
          <a:xfrm>
            <a:off x="1771658" y="2478557"/>
            <a:ext cx="929755" cy="3036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16" tIns="38958" rIns="77916" bIns="38958" rtlCol="0" anchor="ctr"/>
          <a:lstStyle/>
          <a:p>
            <a:pPr algn="ctr"/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173021" y="1293827"/>
            <a:ext cx="1912329" cy="1536623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916" tIns="38958" rIns="77916" bIns="38958" rtlCol="0" anchor="ctr"/>
          <a:lstStyle/>
          <a:p>
            <a:pPr algn="ctr"/>
            <a:r>
              <a:rPr lang="ru-RU" dirty="0" smtClean="0"/>
              <a:t>Граждане</a:t>
            </a:r>
            <a:endParaRPr lang="ru-RU" dirty="0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110" y="1490299"/>
            <a:ext cx="1353548" cy="105866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0167" y="661152"/>
            <a:ext cx="4441635" cy="694230"/>
          </a:xfrm>
          <a:prstGeom prst="rect">
            <a:avLst/>
          </a:prstGeom>
          <a:noFill/>
        </p:spPr>
        <p:txBody>
          <a:bodyPr wrap="square" lIns="77916" tIns="38958" rIns="77916" bIns="38958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ГРАЖДАНЕ ПРЕДПЕНСИОННОГО ВОЗРАСТА </a:t>
            </a:r>
            <a:endParaRPr lang="ru-RU" sz="2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04096" y="1090249"/>
            <a:ext cx="3198892" cy="132343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ОБРАЗОВАТЕЛЬНЫЕ ОРГАНИЗАЦИИ</a:t>
            </a:r>
          </a:p>
          <a:p>
            <a:pPr algn="ctr"/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6740" y="2830442"/>
            <a:ext cx="1930791" cy="1392834"/>
          </a:xfrm>
          <a:prstGeom prst="ellipse">
            <a:avLst/>
          </a:prstGeom>
          <a:ln w="34925" cap="rnd">
            <a:solidFill>
              <a:schemeClr val="tx2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4" name="TextBox 23"/>
          <p:cNvSpPr txBox="1"/>
          <p:nvPr/>
        </p:nvSpPr>
        <p:spPr>
          <a:xfrm>
            <a:off x="37153" y="4374782"/>
            <a:ext cx="2808923" cy="432620"/>
          </a:xfrm>
          <a:prstGeom prst="rect">
            <a:avLst/>
          </a:prstGeom>
          <a:noFill/>
        </p:spPr>
        <p:txBody>
          <a:bodyPr wrap="square" lIns="77916" tIns="38958" rIns="77916" bIns="38958" rtlCol="0">
            <a:spAutoFit/>
          </a:bodyPr>
          <a:lstStyle/>
          <a:p>
            <a:pPr algn="ctr"/>
            <a:r>
              <a:rPr lang="ru-RU" sz="23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РАБОТОДАТЕЛИ</a:t>
            </a:r>
            <a:endParaRPr lang="ru-RU" sz="23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37887" y="2830450"/>
            <a:ext cx="3131310" cy="132343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КОМПЕНСАЦИЯ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работодателям</a:t>
            </a:r>
          </a:p>
          <a:p>
            <a:pPr algn="ctr"/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6" name="Двойная стрелка влево/вправо 5"/>
          <p:cNvSpPr/>
          <p:nvPr/>
        </p:nvSpPr>
        <p:spPr>
          <a:xfrm>
            <a:off x="4487418" y="1656157"/>
            <a:ext cx="1124712" cy="3634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войная стрелка влево/вправо 19"/>
          <p:cNvSpPr/>
          <p:nvPr/>
        </p:nvSpPr>
        <p:spPr>
          <a:xfrm>
            <a:off x="4511802" y="3073477"/>
            <a:ext cx="1124712" cy="36347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1207" y="68702"/>
            <a:ext cx="923550" cy="67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Прямоугольник 22"/>
          <p:cNvSpPr/>
          <p:nvPr/>
        </p:nvSpPr>
        <p:spPr>
          <a:xfrm>
            <a:off x="2236535" y="196020"/>
            <a:ext cx="4758828" cy="39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МЕХАНИЗМЫ</a:t>
            </a:r>
            <a:endParaRPr lang="ru-RU" sz="2400" b="1" dirty="0">
              <a:solidFill>
                <a:srgbClr val="FF0000"/>
              </a:solidFill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536786" y="620752"/>
            <a:ext cx="646446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677030" y="1805735"/>
            <a:ext cx="1810388" cy="16312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  <a:latin typeface="Arial Black" pitchFamily="34" charset="0"/>
              </a:rPr>
              <a:t>Центр занятости населения </a:t>
            </a:r>
          </a:p>
          <a:p>
            <a:pPr algn="ctr"/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8160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895663"/>
            <a:ext cx="9144000" cy="24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AutoShape 2" descr="https://www.gannett-cdn.com/-mm-/024278cfc591330e4b5a101f8590e138e704bb5a/c=0-899-4134-3235/local/-/media/2016/05/06/NJGroup/AsburyPark/635981465057592148-ThinkstockPhotos-531313679-1-.jpg?width=3200&amp;height=1680&amp;fit=crop"/>
          <p:cNvSpPr>
            <a:spLocks noChangeAspect="1" noChangeArrowheads="1"/>
          </p:cNvSpPr>
          <p:nvPr/>
        </p:nvSpPr>
        <p:spPr bwMode="auto">
          <a:xfrm>
            <a:off x="143608" y="-108346"/>
            <a:ext cx="281354" cy="228601"/>
          </a:xfrm>
          <a:prstGeom prst="rect">
            <a:avLst/>
          </a:prstGeom>
          <a:noFill/>
        </p:spPr>
        <p:txBody>
          <a:bodyPr vert="horz" wrap="square" lIns="77916" tIns="38958" rIns="77916" bIns="3895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85061" y="120255"/>
            <a:ext cx="7931393" cy="6906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ОБУЧЕНИЕ ГРАЖДАН ПРЕДПЕНСИОННОГО ВОЗРАСТА ОСУЩЕСТВЛЯЕТСЯ: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84284" y="803519"/>
            <a:ext cx="8736886" cy="409214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80000"/>
              </a:lnSpc>
              <a:buNone/>
            </a:pPr>
            <a:endParaRPr lang="ru-RU" sz="2600" cap="all" dirty="0" smtClean="0">
              <a:solidFill>
                <a:srgbClr val="1F497D">
                  <a:lumMod val="75000"/>
                </a:srgbClr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8000" b="1" dirty="0" smtClean="0"/>
              <a:t>по </a:t>
            </a:r>
            <a:r>
              <a:rPr lang="ru-RU" sz="8000" b="1" dirty="0"/>
              <a:t>профессиям (специальностям), востребованным на рынке труда </a:t>
            </a:r>
            <a:r>
              <a:rPr lang="ru-RU" sz="8000" b="1" dirty="0" smtClean="0"/>
              <a:t>        автономного </a:t>
            </a:r>
            <a:r>
              <a:rPr lang="ru-RU" sz="8000" b="1" dirty="0"/>
              <a:t>округа, или под гарантированное работодателем рабочее место</a:t>
            </a:r>
            <a:r>
              <a:rPr lang="ru-RU" sz="8000" b="1" dirty="0" smtClean="0"/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8000" b="1" dirty="0" smtClean="0"/>
              <a:t>по </a:t>
            </a:r>
            <a:r>
              <a:rPr lang="ru-RU" sz="8000" b="1" dirty="0"/>
              <a:t>заочной, очной, очно-заочной формам обучения, в том числе с применением дистанционных образовательных технологий, на базе организаций, осуществляющих образовательную деятельность, имеющих лицензии на право ведения образовательной деятельности. Работодатель при наличии лицензии на осуществление образовательной деятельности может самостоятельно организовать обучение в своем специализированном структурном образовательном </a:t>
            </a:r>
            <a:r>
              <a:rPr lang="ru-RU" sz="8000" b="1" dirty="0" smtClean="0"/>
              <a:t>подразделении;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8000" b="1" dirty="0" smtClean="0"/>
              <a:t>стоимость обучения- не более 68500 рублей: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ru-RU" sz="8000" b="1" dirty="0" smtClean="0"/>
              <a:t>продолжительность обучения- не более 3 месяцев.</a:t>
            </a: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ru-RU" sz="7600" b="1" dirty="0" smtClean="0"/>
          </a:p>
          <a:p>
            <a:pPr>
              <a:buFont typeface="Arial Black" pitchFamily="34" charset="0"/>
              <a:buChar char="!"/>
            </a:pPr>
            <a:endParaRPr lang="ru-RU" sz="31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31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9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43608" y="-29989"/>
            <a:ext cx="741453" cy="54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1860722" y="403867"/>
            <a:ext cx="646446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067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C:\!!! Анна Новоселова\Презентация\1 (3)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895663"/>
            <a:ext cx="9144000" cy="247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AutoShape 2" descr="https://www.gannett-cdn.com/-mm-/024278cfc591330e4b5a101f8590e138e704bb5a/c=0-899-4134-3235/local/-/media/2016/05/06/NJGroup/AsburyPark/635981465057592148-ThinkstockPhotos-531313679-1-.jpg?width=3200&amp;height=1680&amp;fit=crop"/>
          <p:cNvSpPr>
            <a:spLocks noChangeAspect="1" noChangeArrowheads="1"/>
          </p:cNvSpPr>
          <p:nvPr/>
        </p:nvSpPr>
        <p:spPr bwMode="auto">
          <a:xfrm>
            <a:off x="143608" y="-108346"/>
            <a:ext cx="281354" cy="228601"/>
          </a:xfrm>
          <a:prstGeom prst="rect">
            <a:avLst/>
          </a:prstGeom>
          <a:noFill/>
        </p:spPr>
        <p:txBody>
          <a:bodyPr vert="horz" wrap="square" lIns="77916" tIns="38958" rIns="77916" bIns="38958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35001" y="105022"/>
            <a:ext cx="8509000" cy="978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4400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ДОКУМЕНТЫ, ПРЕДСТАВЛЯЕМЫЕ </a:t>
            </a:r>
            <a:r>
              <a:rPr lang="ru-RU" sz="2400" b="1" dirty="0" smtClean="0">
                <a:solidFill>
                  <a:srgbClr val="FF0000"/>
                </a:solidFill>
              </a:rPr>
              <a:t>В ЦЕНТР ЗАНЯТОСТИ НАСЕЛЕНИЯ </a:t>
            </a:r>
            <a:r>
              <a:rPr lang="ru-RU" sz="2400" b="1" dirty="0" smtClean="0">
                <a:solidFill>
                  <a:srgbClr val="FF0000"/>
                </a:solidFill>
              </a:rPr>
              <a:t>ГРАЖДАНАМ </a:t>
            </a:r>
          </a:p>
          <a:p>
            <a:pPr algn="ctr" defTabSz="914400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ПРЕДПЕНСИОННОГО ВОЗРАСТА (незанятым) </a:t>
            </a: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26390" y="1078173"/>
            <a:ext cx="8917610" cy="3817490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80000"/>
              </a:lnSpc>
              <a:buNone/>
            </a:pPr>
            <a:endParaRPr lang="ru-RU" sz="2600" cap="all" dirty="0" smtClean="0">
              <a:solidFill>
                <a:srgbClr val="1F497D">
                  <a:lumMod val="75000"/>
                </a:srgbClr>
              </a:solidFill>
            </a:endParaRPr>
          </a:p>
          <a:p>
            <a:r>
              <a:rPr lang="ru-RU" sz="6200" b="1" dirty="0"/>
              <a:t>личное заявление по форме, утвержденной </a:t>
            </a:r>
            <a:r>
              <a:rPr lang="ru-RU" sz="6200" b="1" dirty="0" err="1" smtClean="0"/>
              <a:t>Дептруда</a:t>
            </a:r>
            <a:r>
              <a:rPr lang="ru-RU" sz="6200" b="1" dirty="0" smtClean="0"/>
              <a:t> и занятости Югры;</a:t>
            </a:r>
            <a:endParaRPr lang="ru-RU" sz="6200" b="1" dirty="0"/>
          </a:p>
          <a:p>
            <a:r>
              <a:rPr lang="ru-RU" sz="6200" b="1" dirty="0"/>
              <a:t>паспорт или иной документ, удостоверяющий личность;</a:t>
            </a:r>
          </a:p>
          <a:p>
            <a:r>
              <a:rPr lang="ru-RU" sz="6200" b="1" dirty="0"/>
              <a:t>документ об образовании и (или) о квалификации (при наличии);</a:t>
            </a:r>
          </a:p>
          <a:p>
            <a:r>
              <a:rPr lang="ru-RU" sz="6200" b="1" dirty="0"/>
              <a:t>трудовую книжку или документ, ее заменяющий (при наличии);</a:t>
            </a:r>
          </a:p>
          <a:p>
            <a:r>
              <a:rPr lang="ru-RU" sz="6200" b="1" dirty="0"/>
              <a:t>гарантийное письмо работодателя о последующем трудоустройстве после прохождения профобучения (для граждан, желающих пройти профобучение под гарантированное рабочее место);</a:t>
            </a:r>
          </a:p>
          <a:p>
            <a:r>
              <a:rPr lang="ru-RU" sz="6200" b="1" dirty="0"/>
              <a:t>индивидуальную программу реабилитации инвалида, выдаваемую в установленном порядке, – для граждан, относящихся к категории </a:t>
            </a:r>
            <a:r>
              <a:rPr lang="ru-RU" sz="6200" b="1" dirty="0" smtClean="0"/>
              <a:t>инвалидов;</a:t>
            </a:r>
            <a:endParaRPr lang="ru-RU" sz="6200" b="1" dirty="0"/>
          </a:p>
          <a:p>
            <a:r>
              <a:rPr lang="ru-RU" sz="6200" b="1" dirty="0"/>
              <a:t>согласие на обработку персональных данных.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6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31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9" name="Picture 2" descr="C:\Users\lyd_anl\Desktop\скрин\Скриншот 11-05-2016 131635.png"/>
          <p:cNvPicPr>
            <a:picLocks noChangeAspect="1" noChangeArrowheads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64183"/>
            <a:ext cx="1270000" cy="837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1676744" y="1111046"/>
            <a:ext cx="6464468" cy="0"/>
          </a:xfrm>
          <a:prstGeom prst="line">
            <a:avLst/>
          </a:prstGeom>
          <a:ln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61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0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11556</TotalTime>
  <Words>773</Words>
  <Application>Microsoft Office PowerPoint</Application>
  <PresentationFormat>Экран (16:9)</PresentationFormat>
  <Paragraphs>127</Paragraphs>
  <Slides>13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12_Тема Office</vt:lpstr>
      <vt:lpstr>7_Тема Office</vt:lpstr>
      <vt:lpstr>10_Тема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qwer</dc:creator>
  <cp:lastModifiedBy>Канюкова Наталья Николаевна</cp:lastModifiedBy>
  <cp:revision>1262</cp:revision>
  <cp:lastPrinted>2019-09-23T05:15:35Z</cp:lastPrinted>
  <dcterms:created xsi:type="dcterms:W3CDTF">2016-06-29T09:43:34Z</dcterms:created>
  <dcterms:modified xsi:type="dcterms:W3CDTF">2019-09-23T05:20:51Z</dcterms:modified>
</cp:coreProperties>
</file>