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"/>
  </p:notesMasterIdLst>
  <p:sldIdLst>
    <p:sldId id="256" r:id="rId2"/>
    <p:sldId id="264" r:id="rId3"/>
  </p:sldIdLst>
  <p:sldSz cx="7561263" cy="106934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Verdana" panose="020B0604030504040204" pitchFamily="34" charset="0"/>
      <p:regular r:id="rId9"/>
      <p:bold r:id="rId10"/>
      <p:italic r:id="rId11"/>
      <p:boldItalic r:id="rId12"/>
    </p:embeddedFont>
    <p:embeddedFont>
      <p:font typeface="Montserrat Medium" panose="020B0604020202020204" charset="-52"/>
      <p:regular r:id="rId13"/>
      <p:italic r:id="rId14"/>
    </p:embeddedFont>
  </p:embeddedFontLst>
  <p:defaultTextStyle>
    <a:defPPr>
      <a:defRPr lang="ru-RU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4520"/>
    <a:srgbClr val="0033A0"/>
    <a:srgbClr val="69B3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868" y="1188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FCC70-1450-473B-8570-6F5B60F3AAF1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91247-87C5-42F4-9830-4074AB4920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466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91247-87C5-42F4-9830-4074AB492006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46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7095" y="3321888"/>
            <a:ext cx="6427074" cy="22921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4190" y="6059594"/>
            <a:ext cx="5292884" cy="273275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F1358-2C77-4529-8EF3-D13A928FA28C}" type="datetime1">
              <a:rPr lang="ru-RU" smtClean="0"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1A46-2BF5-4900-AD16-5A2CB986C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100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FFD3-A97D-4A01-B33C-6AE5C6DECCA3}" type="datetime1">
              <a:rPr lang="ru-RU" smtClean="0"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1A46-2BF5-4900-AD16-5A2CB986C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19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111436" y="571801"/>
            <a:ext cx="1275964" cy="1216374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3548" y="571801"/>
            <a:ext cx="3701869" cy="1216374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543C-DA83-44F7-A964-FA819696C928}" type="datetime1">
              <a:rPr lang="ru-RU" smtClean="0"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1A46-2BF5-4900-AD16-5A2CB986C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968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43F1-A47D-4D77-B748-7DDD83AE66A7}" type="datetime1">
              <a:rPr lang="ru-RU" smtClean="0"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1A46-2BF5-4900-AD16-5A2CB986C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751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288" y="6871500"/>
            <a:ext cx="6427074" cy="2123828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7288" y="4532321"/>
            <a:ext cx="6427074" cy="2339180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77D2C-5A15-46A7-B949-3458B8E28939}" type="datetime1">
              <a:rPr lang="ru-RU" smtClean="0"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1A46-2BF5-4900-AD16-5A2CB986C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45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3549" y="3326836"/>
            <a:ext cx="2488916" cy="9408708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898486" y="3326836"/>
            <a:ext cx="2488916" cy="9408708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FEB4B-9017-4884-8C59-8BAFBD92715E}" type="datetime1">
              <a:rPr lang="ru-RU" smtClean="0"/>
              <a:t>07.05.2024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1A46-2BF5-4900-AD16-5A2CB986C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360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4" y="2393639"/>
            <a:ext cx="3340871" cy="99755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8064" y="3391194"/>
            <a:ext cx="3340871" cy="616108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C62A1-86F6-494C-9196-19116A1FD782}" type="datetime1">
              <a:rPr lang="ru-RU" smtClean="0"/>
              <a:t>07.05.2024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1A46-2BF5-4900-AD16-5A2CB986C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129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83BBA-F0A0-4784-8D0F-9E3632C98612}" type="datetime1">
              <a:rPr lang="ru-RU" smtClean="0"/>
              <a:t>07.05.2024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1A46-2BF5-4900-AD16-5A2CB986C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295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36E3-BFC0-4888-A08C-04FB47026DEF}" type="datetime1">
              <a:rPr lang="ru-RU" smtClean="0"/>
              <a:t>07.05.2024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1A46-2BF5-4900-AD16-5A2CB986C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414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5" y="425757"/>
            <a:ext cx="2487604" cy="18119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6244" y="425757"/>
            <a:ext cx="4226957" cy="912652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8065" y="2237694"/>
            <a:ext cx="2487604" cy="731458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63CA0-4AD8-4978-A459-7C03B19E2972}" type="datetime1">
              <a:rPr lang="ru-RU" smtClean="0"/>
              <a:t>07.05.2024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1A46-2BF5-4900-AD16-5A2CB986C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187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060" y="7485381"/>
            <a:ext cx="4536758" cy="883692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2060" y="8369073"/>
            <a:ext cx="4536758" cy="125498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5EAC4-CAA8-4FD5-ABD1-6F3B72BBECB1}" type="datetime1">
              <a:rPr lang="ru-RU" smtClean="0"/>
              <a:t>07.05.2024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1A46-2BF5-4900-AD16-5A2CB986C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96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50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78063" y="9911199"/>
            <a:ext cx="1764295" cy="569324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D377A-7592-4ABA-808E-4A79BB3A8A20}" type="datetime1">
              <a:rPr lang="ru-RU" smtClean="0"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83432" y="9911199"/>
            <a:ext cx="2394400" cy="569324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418905" y="9911199"/>
            <a:ext cx="1764295" cy="569324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81A46-2BF5-4900-AD16-5A2CB986C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24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9569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5" Type="http://schemas.openxmlformats.org/officeDocument/2006/relationships/image" Target="../media/image20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7.png"/><Relationship Id="rId3" Type="http://schemas.openxmlformats.org/officeDocument/2006/relationships/image" Target="../media/image5.png"/><Relationship Id="rId21" Type="http://schemas.openxmlformats.org/officeDocument/2006/relationships/image" Target="../media/image10.jpeg"/><Relationship Id="rId17" Type="http://schemas.openxmlformats.org/officeDocument/2006/relationships/image" Target="../media/image12.svg"/><Relationship Id="rId2" Type="http://schemas.openxmlformats.org/officeDocument/2006/relationships/notesSlide" Target="../notesSlides/notesSlide1.xml"/><Relationship Id="rId20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1A46-2BF5-4900-AD16-5A2CB986C86C}" type="slidenum">
              <a:rPr lang="ru-RU" smtClean="0"/>
              <a:t>1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23656" y="1242244"/>
            <a:ext cx="720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Montserrat Medium" pitchFamily="2" charset="-52"/>
              </a:rPr>
              <a:t>МЕРЫ ПОДДЕРЖКИ ГРАЖДАН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Montserrat Medium" pitchFamily="2" charset="-52"/>
              </a:rPr>
              <a:t>не </a:t>
            </a:r>
            <a:r>
              <a:rPr lang="ru-RU" b="1" dirty="0">
                <a:solidFill>
                  <a:srgbClr val="002060"/>
                </a:solidFill>
                <a:latin typeface="Montserrat Medium" pitchFamily="2" charset="-52"/>
              </a:rPr>
              <a:t>имеющих  </a:t>
            </a:r>
            <a:r>
              <a:rPr lang="ru-RU" b="1" dirty="0" smtClean="0">
                <a:solidFill>
                  <a:srgbClr val="002060"/>
                </a:solidFill>
                <a:latin typeface="Montserrat Medium" pitchFamily="2" charset="-52"/>
              </a:rPr>
              <a:t>основного </a:t>
            </a:r>
            <a:r>
              <a:rPr lang="ru-RU" b="1" dirty="0">
                <a:solidFill>
                  <a:srgbClr val="002060"/>
                </a:solidFill>
                <a:latin typeface="Montserrat Medium" pitchFamily="2" charset="-52"/>
              </a:rPr>
              <a:t>общего образования, зарегистрированных в органах службы занятости автономного округа в качестве ищущих работу (безработных)</a:t>
            </a:r>
            <a:endParaRPr lang="ru-RU" b="1" dirty="0" smtClean="0">
              <a:solidFill>
                <a:srgbClr val="002060"/>
              </a:solidFill>
              <a:latin typeface="Montserrat Medium" pitchFamily="2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2399" y="378714"/>
            <a:ext cx="49685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Montserrat Medium" pitchFamily="2" charset="-52"/>
              </a:rPr>
              <a:t>Департамент труда и занятости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Montserrat Medium" pitchFamily="2" charset="-52"/>
              </a:rPr>
              <a:t> Ханты-Мансийского автономного округа – Югры</a:t>
            </a:r>
          </a:p>
          <a:p>
            <a:pPr algn="ctr"/>
            <a:endParaRPr lang="ru-RU" sz="1400" dirty="0" smtClean="0">
              <a:solidFill>
                <a:srgbClr val="002060"/>
              </a:solidFill>
              <a:latin typeface="Montserrat Medium" pitchFamily="2" charset="-52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719" y="341189"/>
            <a:ext cx="6762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99" y="348055"/>
            <a:ext cx="1633538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0949" y="3546500"/>
            <a:ext cx="7106071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spcAft>
                <a:spcPts val="300"/>
              </a:spcAft>
              <a:buFontTx/>
              <a:buAutoNum type="arabicPeriod"/>
              <a:tabLst>
                <a:tab pos="0" algn="l"/>
              </a:tabLst>
            </a:pPr>
            <a:r>
              <a:rPr lang="ru-RU" sz="1200" dirty="0" smtClean="0">
                <a:solidFill>
                  <a:srgbClr val="002060"/>
                </a:solidFill>
                <a:latin typeface="Montserrat Medium" pitchFamily="2" charset="-52"/>
              </a:rPr>
              <a:t>Федеральный закон </a:t>
            </a:r>
            <a:r>
              <a:rPr lang="ru-RU" sz="1200" dirty="0">
                <a:solidFill>
                  <a:srgbClr val="002060"/>
                </a:solidFill>
                <a:latin typeface="Montserrat Medium" pitchFamily="2" charset="-52"/>
              </a:rPr>
              <a:t>от 29 декабря 2012 </a:t>
            </a:r>
            <a:r>
              <a:rPr lang="ru-RU" sz="1200" dirty="0" smtClean="0">
                <a:solidFill>
                  <a:srgbClr val="002060"/>
                </a:solidFill>
                <a:latin typeface="Montserrat Medium" pitchFamily="2" charset="-52"/>
              </a:rPr>
              <a:t>года № </a:t>
            </a:r>
            <a:r>
              <a:rPr lang="ru-RU" sz="1200" dirty="0">
                <a:solidFill>
                  <a:srgbClr val="002060"/>
                </a:solidFill>
                <a:latin typeface="Montserrat Medium" pitchFamily="2" charset="-52"/>
              </a:rPr>
              <a:t>273-ФЗ «Об образовании в Российской Федерации» </a:t>
            </a:r>
          </a:p>
          <a:p>
            <a:pPr marL="180975" indent="-180975" algn="just">
              <a:spcAft>
                <a:spcPts val="300"/>
              </a:spcAft>
              <a:buFontTx/>
              <a:buAutoNum type="arabicPeriod"/>
              <a:tabLst>
                <a:tab pos="0" algn="l"/>
              </a:tabLst>
            </a:pPr>
            <a:r>
              <a:rPr lang="ru-RU" sz="1200" dirty="0" smtClean="0">
                <a:solidFill>
                  <a:srgbClr val="002060"/>
                </a:solidFill>
                <a:latin typeface="Montserrat Medium" pitchFamily="2" charset="-52"/>
              </a:rPr>
              <a:t>Порядок приема на </a:t>
            </a:r>
            <a:r>
              <a:rPr lang="ru-RU" sz="1200" dirty="0">
                <a:solidFill>
                  <a:srgbClr val="002060"/>
                </a:solidFill>
                <a:latin typeface="Montserrat Medium" pitchFamily="2" charset="-52"/>
              </a:rPr>
              <a:t>обучение по образовательным программам начального общего</a:t>
            </a:r>
            <a:r>
              <a:rPr lang="ru-RU" sz="1200" dirty="0" smtClean="0">
                <a:solidFill>
                  <a:srgbClr val="002060"/>
                </a:solidFill>
                <a:latin typeface="Montserrat Medium" pitchFamily="2" charset="-52"/>
              </a:rPr>
              <a:t>, основного </a:t>
            </a:r>
            <a:r>
              <a:rPr lang="ru-RU" sz="1200" dirty="0">
                <a:solidFill>
                  <a:srgbClr val="002060"/>
                </a:solidFill>
                <a:latin typeface="Montserrat Medium" pitchFamily="2" charset="-52"/>
              </a:rPr>
              <a:t>общего и среднего общего образования, </a:t>
            </a:r>
            <a:r>
              <a:rPr lang="ru-RU" sz="1200" dirty="0" smtClean="0">
                <a:solidFill>
                  <a:srgbClr val="002060"/>
                </a:solidFill>
                <a:latin typeface="Montserrat Medium" pitchFamily="2" charset="-52"/>
              </a:rPr>
              <a:t>утвержденного приказом </a:t>
            </a:r>
            <a:r>
              <a:rPr lang="ru-RU" sz="1200" dirty="0">
                <a:solidFill>
                  <a:srgbClr val="002060"/>
                </a:solidFill>
                <a:latin typeface="Montserrat Medium" pitchFamily="2" charset="-52"/>
              </a:rPr>
              <a:t>Министерства просвещения Российской </a:t>
            </a:r>
            <a:r>
              <a:rPr lang="ru-RU" sz="1200" dirty="0" smtClean="0">
                <a:solidFill>
                  <a:srgbClr val="002060"/>
                </a:solidFill>
                <a:latin typeface="Montserrat Medium" pitchFamily="2" charset="-52"/>
              </a:rPr>
              <a:t>Федерации от </a:t>
            </a:r>
            <a:r>
              <a:rPr lang="ru-RU" sz="1200" dirty="0">
                <a:solidFill>
                  <a:srgbClr val="002060"/>
                </a:solidFill>
                <a:latin typeface="Montserrat Medium" pitchFamily="2" charset="-52"/>
              </a:rPr>
              <a:t>2 сентября 2020 года № 458 </a:t>
            </a:r>
            <a:endParaRPr lang="ru-RU" sz="1200" dirty="0">
              <a:solidFill>
                <a:srgbClr val="002060"/>
              </a:solidFill>
              <a:latin typeface="Montserrat Medium" pitchFamily="2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3708" y="4896471"/>
            <a:ext cx="6980695" cy="360000"/>
          </a:xfrm>
          <a:prstGeom prst="rect">
            <a:avLst/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 smtClean="0">
                <a:solidFill>
                  <a:prstClr val="white"/>
                </a:solidFill>
                <a:latin typeface="Montserrat Medium" pitchFamily="2" charset="-52"/>
                <a:ea typeface="Calibri"/>
                <a:cs typeface="Times New Roman"/>
              </a:rPr>
              <a:t>УСЛОВИЯ</a:t>
            </a:r>
            <a:endParaRPr lang="ru-RU" sz="1050" b="1" dirty="0">
              <a:solidFill>
                <a:prstClr val="white"/>
              </a:solidFill>
              <a:latin typeface="Montserrat Medium" pitchFamily="2" charset="-52"/>
              <a:ea typeface="Calibri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86742" y="5357247"/>
            <a:ext cx="62438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300"/>
              </a:spcAft>
              <a:buClr>
                <a:srgbClr val="CF4520"/>
              </a:buClr>
              <a:buSzPct val="100000"/>
            </a:pPr>
            <a:r>
              <a:rPr lang="ru-RU" sz="1200" dirty="0">
                <a:solidFill>
                  <a:srgbClr val="002060"/>
                </a:solidFill>
                <a:latin typeface="Montserrat Medium" pitchFamily="2" charset="-52"/>
              </a:rPr>
              <a:t>Зачисление на обучение по основным общеобразовательным программам осуществляется по личному заявлению родителя (законного представителя) ребенка или </a:t>
            </a:r>
            <a:r>
              <a:rPr lang="ru-RU" sz="1200" dirty="0" smtClean="0">
                <a:solidFill>
                  <a:srgbClr val="002060"/>
                </a:solidFill>
                <a:latin typeface="Montserrat Medium" pitchFamily="2" charset="-52"/>
              </a:rPr>
              <a:t>поступающего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3369" y="7417586"/>
            <a:ext cx="6988189" cy="360000"/>
          </a:xfrm>
          <a:prstGeom prst="rect">
            <a:avLst/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endParaRPr lang="en-US" sz="1100" dirty="0" smtClean="0">
              <a:solidFill>
                <a:prstClr val="white"/>
              </a:solidFill>
              <a:latin typeface="Montserrat Medium"/>
              <a:ea typeface="Calibri"/>
              <a:cs typeface="Times New Roman"/>
            </a:endParaRPr>
          </a:p>
          <a:p>
            <a:pPr algn="ctr"/>
            <a:r>
              <a:rPr lang="ru-RU" sz="1200" b="1" dirty="0" smtClean="0">
                <a:solidFill>
                  <a:prstClr val="white"/>
                </a:solidFill>
                <a:latin typeface="Montserrat Medium" pitchFamily="2" charset="-52"/>
                <a:ea typeface="Calibri"/>
                <a:cs typeface="Times New Roman"/>
              </a:rPr>
              <a:t>ДОКУМЕНТЫ</a:t>
            </a:r>
            <a:endParaRPr lang="ru-RU" sz="1200" b="1" dirty="0" smtClean="0">
              <a:solidFill>
                <a:prstClr val="white"/>
              </a:solidFill>
              <a:latin typeface="Montserrat Medium" pitchFamily="2" charset="-5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solidFill>
                <a:prstClr val="white"/>
              </a:solidFill>
              <a:latin typeface="Montserrat Medium" pitchFamily="2" charset="-52"/>
              <a:ea typeface="Calibri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23219" y="8010996"/>
            <a:ext cx="638127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300"/>
              </a:spcAft>
              <a:buClr>
                <a:srgbClr val="CF4520"/>
              </a:buClr>
              <a:buSzPct val="100000"/>
            </a:pPr>
            <a:r>
              <a:rPr lang="ru-RU" sz="1200" dirty="0" smtClean="0">
                <a:solidFill>
                  <a:srgbClr val="002060"/>
                </a:solidFill>
                <a:latin typeface="Montserrat Medium" pitchFamily="2" charset="-52"/>
              </a:rPr>
              <a:t>    Заявление </a:t>
            </a:r>
            <a:r>
              <a:rPr lang="ru-RU" sz="1200" dirty="0">
                <a:solidFill>
                  <a:srgbClr val="002060"/>
                </a:solidFill>
                <a:latin typeface="Montserrat Medium" pitchFamily="2" charset="-52"/>
              </a:rPr>
              <a:t>и документы для приема на обучение могут быть </a:t>
            </a:r>
            <a:r>
              <a:rPr lang="ru-RU" sz="1200" dirty="0" smtClean="0">
                <a:solidFill>
                  <a:srgbClr val="002060"/>
                </a:solidFill>
                <a:latin typeface="Montserrat Medium" pitchFamily="2" charset="-52"/>
              </a:rPr>
              <a:t>поданы:</a:t>
            </a:r>
          </a:p>
          <a:p>
            <a:pPr marL="171450" indent="-171450" algn="just" fontAlgn="base">
              <a:spcAft>
                <a:spcPts val="300"/>
              </a:spcAft>
              <a:buClr>
                <a:srgbClr val="CF4520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rgbClr val="002060"/>
                </a:solidFill>
                <a:latin typeface="Montserrat Medium" pitchFamily="2" charset="-52"/>
              </a:rPr>
              <a:t>в </a:t>
            </a:r>
            <a:r>
              <a:rPr lang="ru-RU" sz="1200" dirty="0">
                <a:solidFill>
                  <a:srgbClr val="002060"/>
                </a:solidFill>
                <a:latin typeface="Montserrat Medium" pitchFamily="2" charset="-52"/>
              </a:rPr>
              <a:t>электронной форме посредством федеральной </a:t>
            </a:r>
            <a:r>
              <a:rPr lang="ru-RU" sz="1200" dirty="0" smtClean="0">
                <a:solidFill>
                  <a:srgbClr val="002060"/>
                </a:solidFill>
                <a:latin typeface="Montserrat Medium" pitchFamily="2" charset="-52"/>
              </a:rPr>
              <a:t>государственной информационной </a:t>
            </a:r>
            <a:r>
              <a:rPr lang="ru-RU" sz="1200" dirty="0">
                <a:solidFill>
                  <a:srgbClr val="002060"/>
                </a:solidFill>
                <a:latin typeface="Montserrat Medium" pitchFamily="2" charset="-52"/>
              </a:rPr>
              <a:t>системы «Единый портал </a:t>
            </a:r>
            <a:r>
              <a:rPr lang="ru-RU" sz="1200" dirty="0" smtClean="0">
                <a:solidFill>
                  <a:srgbClr val="002060"/>
                </a:solidFill>
                <a:latin typeface="Montserrat Medium" pitchFamily="2" charset="-52"/>
              </a:rPr>
              <a:t>государственных и </a:t>
            </a:r>
            <a:r>
              <a:rPr lang="ru-RU" sz="1200" dirty="0">
                <a:solidFill>
                  <a:srgbClr val="002060"/>
                </a:solidFill>
                <a:latin typeface="Montserrat Medium" pitchFamily="2" charset="-52"/>
              </a:rPr>
              <a:t>муниципальных услуг (функций</a:t>
            </a:r>
            <a:r>
              <a:rPr lang="ru-RU" sz="1200" dirty="0" smtClean="0">
                <a:solidFill>
                  <a:srgbClr val="002060"/>
                </a:solidFill>
                <a:latin typeface="Montserrat Medium" pitchFamily="2" charset="-52"/>
              </a:rPr>
              <a:t>)»;</a:t>
            </a:r>
          </a:p>
          <a:p>
            <a:pPr marL="171450" indent="-171450" algn="just" fontAlgn="base">
              <a:spcAft>
                <a:spcPts val="300"/>
              </a:spcAft>
              <a:buClr>
                <a:srgbClr val="CF4520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rgbClr val="002060"/>
                </a:solidFill>
                <a:latin typeface="Montserrat Medium" pitchFamily="2" charset="-52"/>
              </a:rPr>
              <a:t>через </a:t>
            </a:r>
            <a:r>
              <a:rPr lang="ru-RU" sz="1200" dirty="0">
                <a:solidFill>
                  <a:srgbClr val="002060"/>
                </a:solidFill>
                <a:latin typeface="Montserrat Medium" pitchFamily="2" charset="-52"/>
              </a:rPr>
              <a:t>операторов почтовой </a:t>
            </a:r>
            <a:r>
              <a:rPr lang="ru-RU" sz="1200" dirty="0" smtClean="0">
                <a:solidFill>
                  <a:srgbClr val="002060"/>
                </a:solidFill>
                <a:latin typeface="Montserrat Medium" pitchFamily="2" charset="-52"/>
              </a:rPr>
              <a:t>связи общего </a:t>
            </a:r>
            <a:r>
              <a:rPr lang="ru-RU" sz="1200" dirty="0">
                <a:solidFill>
                  <a:srgbClr val="002060"/>
                </a:solidFill>
                <a:latin typeface="Montserrat Medium" pitchFamily="2" charset="-52"/>
              </a:rPr>
              <a:t>пользования заказным письмом с уведомлением о вручении.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F349B55C-2EBD-4089-8D84-3CC41084F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3750"/>
                    </a14:imgEffect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58" y="5416814"/>
            <a:ext cx="475195" cy="47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B7DB8AC-D2CD-480E-92E1-565D75A6ED3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385901" y="8217584"/>
            <a:ext cx="396480" cy="504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28406" y="6138788"/>
            <a:ext cx="6918614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>
              <a:spcAft>
                <a:spcPts val="300"/>
              </a:spcAft>
            </a:pPr>
            <a:r>
              <a:rPr lang="ru-RU" sz="1200" dirty="0">
                <a:solidFill>
                  <a:srgbClr val="002060"/>
                </a:solidFill>
                <a:latin typeface="Montserrat Medium" pitchFamily="2" charset="-52"/>
              </a:rPr>
              <a:t>Прием в общеобразовательную организацию </a:t>
            </a:r>
            <a:r>
              <a:rPr lang="ru-RU" sz="1200" dirty="0" smtClean="0">
                <a:solidFill>
                  <a:srgbClr val="002060"/>
                </a:solidFill>
                <a:latin typeface="Montserrat Medium" pitchFamily="2" charset="-52"/>
              </a:rPr>
              <a:t>осуществляется в </a:t>
            </a:r>
            <a:r>
              <a:rPr lang="ru-RU" sz="1200" dirty="0">
                <a:solidFill>
                  <a:srgbClr val="002060"/>
                </a:solidFill>
                <a:latin typeface="Montserrat Medium" pitchFamily="2" charset="-52"/>
              </a:rPr>
              <a:t>течение всего учебного года. </a:t>
            </a:r>
            <a:endParaRPr lang="ru-RU" sz="1200" dirty="0" smtClean="0">
              <a:solidFill>
                <a:srgbClr val="002060"/>
              </a:solidFill>
              <a:latin typeface="Montserrat Medium" pitchFamily="2" charset="-52"/>
            </a:endParaRPr>
          </a:p>
          <a:p>
            <a:pPr indent="360000" algn="just">
              <a:spcAft>
                <a:spcPts val="300"/>
              </a:spcAft>
            </a:pPr>
            <a:r>
              <a:rPr lang="ru-RU" sz="1200" dirty="0" smtClean="0">
                <a:solidFill>
                  <a:srgbClr val="002060"/>
                </a:solidFill>
                <a:latin typeface="Montserrat Medium" pitchFamily="2" charset="-52"/>
              </a:rPr>
              <a:t>В </a:t>
            </a:r>
            <a:r>
              <a:rPr lang="ru-RU" sz="1200" dirty="0">
                <a:solidFill>
                  <a:srgbClr val="002060"/>
                </a:solidFill>
                <a:latin typeface="Montserrat Medium" pitchFamily="2" charset="-52"/>
              </a:rPr>
              <a:t>приеме в </a:t>
            </a:r>
            <a:r>
              <a:rPr lang="ru-RU" sz="1200" dirty="0" smtClean="0">
                <a:solidFill>
                  <a:srgbClr val="002060"/>
                </a:solidFill>
                <a:latin typeface="Montserrat Medium" pitchFamily="2" charset="-52"/>
              </a:rPr>
              <a:t>государственную или </a:t>
            </a:r>
            <a:r>
              <a:rPr lang="ru-RU" sz="1200" dirty="0">
                <a:solidFill>
                  <a:srgbClr val="002060"/>
                </a:solidFill>
                <a:latin typeface="Montserrat Medium" pitchFamily="2" charset="-52"/>
              </a:rPr>
              <a:t>муниципальную образовательную организацию может быть </a:t>
            </a:r>
            <a:r>
              <a:rPr lang="ru-RU" sz="1200" dirty="0" smtClean="0">
                <a:solidFill>
                  <a:srgbClr val="002060"/>
                </a:solidFill>
                <a:latin typeface="Montserrat Medium" pitchFamily="2" charset="-52"/>
              </a:rPr>
              <a:t>отказано только </a:t>
            </a:r>
            <a:r>
              <a:rPr lang="ru-RU" sz="1200" dirty="0">
                <a:solidFill>
                  <a:srgbClr val="002060"/>
                </a:solidFill>
                <a:latin typeface="Montserrat Medium" pitchFamily="2" charset="-52"/>
              </a:rPr>
              <a:t>по причине отсутствия в ней свободных мест</a:t>
            </a:r>
            <a:endParaRPr lang="ru-RU" sz="1200" dirty="0">
              <a:solidFill>
                <a:srgbClr val="002060"/>
              </a:solidFill>
              <a:latin typeface="Montserrat Medium" pitchFamily="2" charset="-5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5923" y="2970436"/>
            <a:ext cx="6988189" cy="360000"/>
          </a:xfrm>
          <a:prstGeom prst="rect">
            <a:avLst/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endParaRPr lang="en-US" sz="1100" dirty="0" smtClean="0">
              <a:solidFill>
                <a:prstClr val="white"/>
              </a:solidFill>
              <a:latin typeface="Montserrat Medium"/>
              <a:ea typeface="Calibri"/>
              <a:cs typeface="Times New Roman"/>
            </a:endParaRPr>
          </a:p>
          <a:p>
            <a:pPr algn="ctr"/>
            <a:r>
              <a:rPr lang="ru-RU" sz="1200" b="1" dirty="0" smtClean="0">
                <a:solidFill>
                  <a:prstClr val="white"/>
                </a:solidFill>
                <a:latin typeface="Montserrat Medium" pitchFamily="2" charset="-52"/>
                <a:ea typeface="Calibri"/>
                <a:cs typeface="Times New Roman"/>
              </a:rPr>
              <a:t>ПРАВОВАЯ ИНФОРМАЦИЯ</a:t>
            </a:r>
            <a:endParaRPr lang="ru-RU" sz="1200" b="1" dirty="0" smtClean="0">
              <a:solidFill>
                <a:prstClr val="white"/>
              </a:solidFill>
              <a:latin typeface="Montserrat Medium" pitchFamily="2" charset="-5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solidFill>
                <a:prstClr val="white"/>
              </a:solidFill>
              <a:latin typeface="Montserrat Medium" pitchFamily="2" charset="-52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3342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96455" y="488883"/>
            <a:ext cx="4947247" cy="360000"/>
          </a:xfrm>
          <a:prstGeom prst="rect">
            <a:avLst/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1200" b="1" dirty="0" smtClean="0">
                <a:solidFill>
                  <a:prstClr val="white"/>
                </a:solidFill>
                <a:latin typeface="Montserrat Medium" pitchFamily="2" charset="-52"/>
                <a:ea typeface="Calibri"/>
                <a:cs typeface="Times New Roman"/>
              </a:rPr>
              <a:t>ИНАЯ ИНФОРМАЦИЯ</a:t>
            </a:r>
            <a:r>
              <a:rPr lang="ru-RU" sz="1200" b="1" dirty="0">
                <a:solidFill>
                  <a:prstClr val="white"/>
                </a:solidFill>
                <a:latin typeface="Montserrat Medium" pitchFamily="2" charset="-52"/>
                <a:ea typeface="Calibri"/>
                <a:cs typeface="Times New Roman"/>
              </a:rPr>
              <a:t> </a:t>
            </a:r>
          </a:p>
        </p:txBody>
      </p:sp>
      <p:pic>
        <p:nvPicPr>
          <p:cNvPr id="1026" name="Picture 2" descr="C:\Users\BelenkovaIN\Desktop\Презентации\Новая папка\Элементы бренда\Персонажи\png\bg_elem_11@2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000" y="10272586"/>
            <a:ext cx="468264" cy="42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5562837" y="10198331"/>
            <a:ext cx="1764295" cy="569324"/>
          </a:xfrm>
        </p:spPr>
        <p:txBody>
          <a:bodyPr/>
          <a:lstStyle/>
          <a:p>
            <a:fld id="{73381A46-2BF5-4900-AD16-5A2CB986C86C}" type="slidenum">
              <a:rPr lang="ru-RU" smtClean="0">
                <a:solidFill>
                  <a:srgbClr val="002060"/>
                </a:solidFill>
              </a:rPr>
              <a:pPr/>
              <a:t>2</a:t>
            </a:fld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04620" y="2997830"/>
            <a:ext cx="6539082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spcAft>
                <a:spcPts val="600"/>
              </a:spcAft>
            </a:pPr>
            <a:r>
              <a:rPr lang="ru-RU" sz="1200" dirty="0" smtClean="0">
                <a:solidFill>
                  <a:srgbClr val="002060"/>
                </a:solidFill>
                <a:latin typeface="Montserrat Medium" pitchFamily="2" charset="-52"/>
              </a:rPr>
              <a:t>Образование может </a:t>
            </a:r>
            <a:r>
              <a:rPr lang="ru-RU" sz="1200" dirty="0">
                <a:solidFill>
                  <a:srgbClr val="002060"/>
                </a:solidFill>
                <a:latin typeface="Montserrat Medium" pitchFamily="2" charset="-52"/>
              </a:rPr>
              <a:t>быть получено вне организаций</a:t>
            </a:r>
            <a:r>
              <a:rPr lang="ru-RU" sz="1200" dirty="0" smtClean="0">
                <a:solidFill>
                  <a:srgbClr val="002060"/>
                </a:solidFill>
                <a:latin typeface="Montserrat Medium" pitchFamily="2" charset="-52"/>
              </a:rPr>
              <a:t>, осуществляющих </a:t>
            </a:r>
            <a:r>
              <a:rPr lang="ru-RU" sz="1200" dirty="0">
                <a:solidFill>
                  <a:srgbClr val="002060"/>
                </a:solidFill>
                <a:latin typeface="Montserrat Medium" pitchFamily="2" charset="-52"/>
              </a:rPr>
              <a:t>образовательную деятельность в форме </a:t>
            </a:r>
            <a:r>
              <a:rPr lang="ru-RU" sz="1200" dirty="0" smtClean="0">
                <a:solidFill>
                  <a:srgbClr val="002060"/>
                </a:solidFill>
                <a:latin typeface="Montserrat Medium" pitchFamily="2" charset="-52"/>
              </a:rPr>
              <a:t>семейного образования </a:t>
            </a:r>
            <a:r>
              <a:rPr lang="ru-RU" sz="1200" dirty="0">
                <a:solidFill>
                  <a:srgbClr val="002060"/>
                </a:solidFill>
                <a:latin typeface="Montserrat Medium" pitchFamily="2" charset="-52"/>
              </a:rPr>
              <a:t>и самообразования с правом последующего </a:t>
            </a:r>
            <a:r>
              <a:rPr lang="ru-RU" sz="1200" dirty="0" smtClean="0">
                <a:solidFill>
                  <a:srgbClr val="002060"/>
                </a:solidFill>
                <a:latin typeface="Montserrat Medium" pitchFamily="2" charset="-52"/>
              </a:rPr>
              <a:t>прохождения промежуточной </a:t>
            </a:r>
            <a:r>
              <a:rPr lang="ru-RU" sz="1200" dirty="0">
                <a:solidFill>
                  <a:srgbClr val="002060"/>
                </a:solidFill>
                <a:latin typeface="Montserrat Medium" pitchFamily="2" charset="-52"/>
              </a:rPr>
              <a:t>и государственной итоговой аттестации в организациях</a:t>
            </a:r>
            <a:r>
              <a:rPr lang="ru-RU" sz="1200" dirty="0" smtClean="0">
                <a:solidFill>
                  <a:srgbClr val="002060"/>
                </a:solidFill>
                <a:latin typeface="Montserrat Medium" pitchFamily="2" charset="-52"/>
              </a:rPr>
              <a:t>, осуществляющих </a:t>
            </a:r>
            <a:r>
              <a:rPr lang="ru-RU" sz="1200" dirty="0">
                <a:solidFill>
                  <a:srgbClr val="002060"/>
                </a:solidFill>
                <a:latin typeface="Montserrat Medium" pitchFamily="2" charset="-52"/>
              </a:rPr>
              <a:t>образовательную деятельность. </a:t>
            </a:r>
            <a:endParaRPr lang="ru-RU" sz="1200" dirty="0" smtClean="0">
              <a:solidFill>
                <a:srgbClr val="002060"/>
              </a:solidFill>
              <a:latin typeface="Montserrat Medium" pitchFamily="2" charset="-52"/>
            </a:endParaRPr>
          </a:p>
          <a:p>
            <a:pPr indent="360000" algn="just">
              <a:spcAft>
                <a:spcPts val="600"/>
              </a:spcAft>
            </a:pPr>
            <a:r>
              <a:rPr lang="ru-RU" sz="1200" dirty="0" smtClean="0">
                <a:solidFill>
                  <a:srgbClr val="002060"/>
                </a:solidFill>
                <a:latin typeface="Montserrat Medium" pitchFamily="2" charset="-52"/>
              </a:rPr>
              <a:t>При </a:t>
            </a:r>
            <a:r>
              <a:rPr lang="ru-RU" sz="1200" dirty="0">
                <a:solidFill>
                  <a:srgbClr val="002060"/>
                </a:solidFill>
                <a:latin typeface="Montserrat Medium" pitchFamily="2" charset="-52"/>
              </a:rPr>
              <a:t>выборе </a:t>
            </a:r>
            <a:r>
              <a:rPr lang="ru-RU" sz="1200" dirty="0" smtClean="0">
                <a:solidFill>
                  <a:srgbClr val="002060"/>
                </a:solidFill>
                <a:latin typeface="Montserrat Medium" pitchFamily="2" charset="-52"/>
              </a:rPr>
              <a:t>обучения в </a:t>
            </a:r>
            <a:r>
              <a:rPr lang="ru-RU" sz="1200" dirty="0">
                <a:solidFill>
                  <a:srgbClr val="002060"/>
                </a:solidFill>
                <a:latin typeface="Montserrat Medium" pitchFamily="2" charset="-52"/>
              </a:rPr>
              <a:t>форме семейного образования и самообразования родители (</a:t>
            </a:r>
            <a:r>
              <a:rPr lang="ru-RU" sz="1200" dirty="0" smtClean="0">
                <a:solidFill>
                  <a:srgbClr val="002060"/>
                </a:solidFill>
                <a:latin typeface="Montserrat Medium" pitchFamily="2" charset="-52"/>
              </a:rPr>
              <a:t>законные представители</a:t>
            </a:r>
            <a:r>
              <a:rPr lang="ru-RU" sz="1200" dirty="0">
                <a:solidFill>
                  <a:srgbClr val="002060"/>
                </a:solidFill>
                <a:latin typeface="Montserrat Medium" pitchFamily="2" charset="-52"/>
              </a:rPr>
              <a:t>) </a:t>
            </a:r>
            <a:r>
              <a:rPr lang="ru-RU" sz="1200" dirty="0" smtClean="0">
                <a:solidFill>
                  <a:srgbClr val="002060"/>
                </a:solidFill>
                <a:latin typeface="Montserrat Medium" pitchFamily="2" charset="-52"/>
              </a:rPr>
              <a:t>поступающего </a:t>
            </a:r>
            <a:r>
              <a:rPr lang="ru-RU" sz="1200" dirty="0">
                <a:solidFill>
                  <a:srgbClr val="002060"/>
                </a:solidFill>
                <a:latin typeface="Montserrat Medium" pitchFamily="2" charset="-52"/>
              </a:rPr>
              <a:t>или поступающий обращаются с </a:t>
            </a:r>
            <a:r>
              <a:rPr lang="ru-RU" sz="1200" dirty="0" smtClean="0">
                <a:solidFill>
                  <a:srgbClr val="002060"/>
                </a:solidFill>
                <a:latin typeface="Montserrat Medium" pitchFamily="2" charset="-52"/>
              </a:rPr>
              <a:t>заявлением непосредственно </a:t>
            </a:r>
            <a:r>
              <a:rPr lang="ru-RU" sz="1200" dirty="0">
                <a:solidFill>
                  <a:srgbClr val="002060"/>
                </a:solidFill>
                <a:latin typeface="Montserrat Medium" pitchFamily="2" charset="-52"/>
              </a:rPr>
              <a:t>в орган местного самоуправления, </a:t>
            </a:r>
            <a:r>
              <a:rPr lang="ru-RU" sz="1200" dirty="0" smtClean="0">
                <a:solidFill>
                  <a:srgbClr val="002060"/>
                </a:solidFill>
                <a:latin typeface="Montserrat Medium" pitchFamily="2" charset="-52"/>
              </a:rPr>
              <a:t>осуществляющий управление </a:t>
            </a:r>
            <a:r>
              <a:rPr lang="ru-RU" sz="1200" dirty="0">
                <a:solidFill>
                  <a:srgbClr val="002060"/>
                </a:solidFill>
                <a:latin typeface="Montserrat Medium" pitchFamily="2" charset="-52"/>
              </a:rPr>
              <a:t>в сфере образования.</a:t>
            </a:r>
            <a:endParaRPr lang="ru-RU" sz="1200" dirty="0">
              <a:solidFill>
                <a:srgbClr val="002060"/>
              </a:solidFill>
              <a:latin typeface="Montserrat Medium" pitchFamily="2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9712" y="1242244"/>
            <a:ext cx="6613989" cy="1608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spcAft>
                <a:spcPts val="600"/>
              </a:spcAft>
            </a:pPr>
            <a:r>
              <a:rPr lang="ru-RU" sz="1200" dirty="0">
                <a:solidFill>
                  <a:srgbClr val="002060"/>
                </a:solidFill>
                <a:latin typeface="Montserrat Medium" pitchFamily="2" charset="-52"/>
              </a:rPr>
              <a:t>В случае отсутствия мест в государственной или </a:t>
            </a:r>
            <a:r>
              <a:rPr lang="ru-RU" sz="1200" dirty="0" smtClean="0">
                <a:solidFill>
                  <a:srgbClr val="002060"/>
                </a:solidFill>
                <a:latin typeface="Montserrat Medium" pitchFamily="2" charset="-52"/>
              </a:rPr>
              <a:t>муниципальной образовательной </a:t>
            </a:r>
            <a:r>
              <a:rPr lang="ru-RU" sz="1200" dirty="0">
                <a:solidFill>
                  <a:srgbClr val="002060"/>
                </a:solidFill>
                <a:latin typeface="Montserrat Medium" pitchFamily="2" charset="-52"/>
              </a:rPr>
              <a:t>организации родители (законные представители) </a:t>
            </a:r>
            <a:r>
              <a:rPr lang="ru-RU" sz="1200" dirty="0" smtClean="0">
                <a:solidFill>
                  <a:srgbClr val="002060"/>
                </a:solidFill>
                <a:latin typeface="Montserrat Medium" pitchFamily="2" charset="-52"/>
              </a:rPr>
              <a:t>поступающего или </a:t>
            </a:r>
            <a:r>
              <a:rPr lang="ru-RU" sz="1200" dirty="0">
                <a:solidFill>
                  <a:srgbClr val="002060"/>
                </a:solidFill>
                <a:latin typeface="Montserrat Medium" pitchFamily="2" charset="-52"/>
              </a:rPr>
              <a:t>поступающий для решения вопроса о его устройстве в </a:t>
            </a:r>
            <a:r>
              <a:rPr lang="ru-RU" sz="1200" dirty="0" smtClean="0">
                <a:solidFill>
                  <a:srgbClr val="002060"/>
                </a:solidFill>
                <a:latin typeface="Montserrat Medium" pitchFamily="2" charset="-52"/>
              </a:rPr>
              <a:t>другую общеобразовательную </a:t>
            </a:r>
            <a:r>
              <a:rPr lang="ru-RU" sz="1200" dirty="0">
                <a:solidFill>
                  <a:srgbClr val="002060"/>
                </a:solidFill>
                <a:latin typeface="Montserrat Medium" pitchFamily="2" charset="-52"/>
              </a:rPr>
              <a:t>организацию обращаются непосредственно в </a:t>
            </a:r>
            <a:r>
              <a:rPr lang="ru-RU" sz="1200" dirty="0" smtClean="0">
                <a:solidFill>
                  <a:srgbClr val="002060"/>
                </a:solidFill>
                <a:latin typeface="Montserrat Medium" pitchFamily="2" charset="-52"/>
              </a:rPr>
              <a:t>орган исполнительной </a:t>
            </a:r>
            <a:r>
              <a:rPr lang="ru-RU" sz="1200" dirty="0">
                <a:solidFill>
                  <a:srgbClr val="002060"/>
                </a:solidFill>
                <a:latin typeface="Montserrat Medium" pitchFamily="2" charset="-52"/>
              </a:rPr>
              <a:t>власти субъекта Российской Федерации, </a:t>
            </a:r>
            <a:r>
              <a:rPr lang="ru-RU" sz="1200" dirty="0" smtClean="0">
                <a:solidFill>
                  <a:srgbClr val="002060"/>
                </a:solidFill>
                <a:latin typeface="Montserrat Medium" pitchFamily="2" charset="-52"/>
              </a:rPr>
              <a:t>осуществляющий государственное </a:t>
            </a:r>
            <a:r>
              <a:rPr lang="ru-RU" sz="1200" dirty="0">
                <a:solidFill>
                  <a:srgbClr val="002060"/>
                </a:solidFill>
                <a:latin typeface="Montserrat Medium" pitchFamily="2" charset="-52"/>
              </a:rPr>
              <a:t>управление в сфере образования, или орган </a:t>
            </a:r>
            <a:r>
              <a:rPr lang="ru-RU" sz="1200" dirty="0" smtClean="0">
                <a:solidFill>
                  <a:srgbClr val="002060"/>
                </a:solidFill>
                <a:latin typeface="Montserrat Medium" pitchFamily="2" charset="-52"/>
              </a:rPr>
              <a:t>местного самоуправления</a:t>
            </a:r>
            <a:r>
              <a:rPr lang="ru-RU" sz="1200" dirty="0">
                <a:solidFill>
                  <a:srgbClr val="002060"/>
                </a:solidFill>
                <a:latin typeface="Montserrat Medium" pitchFamily="2" charset="-52"/>
              </a:rPr>
              <a:t>, осуществляющий управление в сфере образования.</a:t>
            </a:r>
            <a:endParaRPr lang="ru-RU" sz="1200" dirty="0">
              <a:solidFill>
                <a:srgbClr val="002060"/>
              </a:solidFill>
              <a:latin typeface="Montserrat Medium" pitchFamily="2" charset="-52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1BC28409-A36F-4E90-AF8F-72494C0BB0C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239611" y="5900719"/>
            <a:ext cx="466667" cy="504000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11" y="306140"/>
            <a:ext cx="1628251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788050" y="5634732"/>
            <a:ext cx="6539082" cy="1608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000" algn="just">
              <a:spcAft>
                <a:spcPts val="300"/>
              </a:spcAft>
            </a:pPr>
            <a:r>
              <a:rPr lang="ru-RU" sz="1200" dirty="0">
                <a:solidFill>
                  <a:srgbClr val="002060"/>
                </a:solidFill>
                <a:latin typeface="Montserrat Medium" pitchFamily="2" charset="-52"/>
              </a:rPr>
              <a:t>Для сдачи государственной итоговой аттестации (ОГЭ </a:t>
            </a:r>
            <a:r>
              <a:rPr lang="ru-RU" sz="1200" dirty="0" smtClean="0">
                <a:solidFill>
                  <a:srgbClr val="002060"/>
                </a:solidFill>
                <a:latin typeface="Montserrat Medium" pitchFamily="2" charset="-52"/>
              </a:rPr>
              <a:t>показывает уровень </a:t>
            </a:r>
            <a:r>
              <a:rPr lang="ru-RU" sz="1200" dirty="0">
                <a:solidFill>
                  <a:srgbClr val="002060"/>
                </a:solidFill>
                <a:latin typeface="Montserrat Medium" pitchFamily="2" charset="-52"/>
              </a:rPr>
              <a:t>знаний по школьным предметам за 9 класс, а ЕГЭ - за 11 класс) </a:t>
            </a:r>
            <a:r>
              <a:rPr lang="ru-RU" sz="1200" dirty="0" smtClean="0">
                <a:solidFill>
                  <a:srgbClr val="002060"/>
                </a:solidFill>
                <a:latin typeface="Montserrat Medium" pitchFamily="2" charset="-52"/>
              </a:rPr>
              <a:t>и </a:t>
            </a:r>
            <a:r>
              <a:rPr lang="ru-RU" sz="1200" dirty="0">
                <a:solidFill>
                  <a:srgbClr val="002060"/>
                </a:solidFill>
                <a:latin typeface="Montserrat Medium" pitchFamily="2" charset="-52"/>
              </a:rPr>
              <a:t>получения аттестата допускается обучающийся, не </a:t>
            </a:r>
            <a:r>
              <a:rPr lang="ru-RU" sz="1200" dirty="0" smtClean="0">
                <a:solidFill>
                  <a:srgbClr val="002060"/>
                </a:solidFill>
                <a:latin typeface="Montserrat Medium" pitchFamily="2" charset="-52"/>
              </a:rPr>
              <a:t>имеющий академической </a:t>
            </a:r>
            <a:r>
              <a:rPr lang="ru-RU" sz="1200" dirty="0">
                <a:solidFill>
                  <a:srgbClr val="002060"/>
                </a:solidFill>
                <a:latin typeface="Montserrat Medium" pitchFamily="2" charset="-52"/>
              </a:rPr>
              <a:t>задолженности и в полном объеме выполнивший </a:t>
            </a:r>
            <a:r>
              <a:rPr lang="ru-RU" sz="1200" dirty="0" smtClean="0">
                <a:solidFill>
                  <a:srgbClr val="002060"/>
                </a:solidFill>
                <a:latin typeface="Montserrat Medium" pitchFamily="2" charset="-52"/>
              </a:rPr>
              <a:t>учебный план </a:t>
            </a:r>
            <a:r>
              <a:rPr lang="ru-RU" sz="1200" dirty="0">
                <a:solidFill>
                  <a:srgbClr val="002060"/>
                </a:solidFill>
                <a:latin typeface="Montserrat Medium" pitchFamily="2" charset="-52"/>
              </a:rPr>
              <a:t>или индивидуальный учебный план. </a:t>
            </a:r>
            <a:endParaRPr lang="ru-RU" sz="1200" dirty="0" smtClean="0">
              <a:solidFill>
                <a:srgbClr val="002060"/>
              </a:solidFill>
              <a:latin typeface="Montserrat Medium" pitchFamily="2" charset="-52"/>
            </a:endParaRPr>
          </a:p>
          <a:p>
            <a:pPr lvl="0" indent="360000" algn="just">
              <a:spcAft>
                <a:spcPts val="300"/>
              </a:spcAft>
            </a:pPr>
            <a:r>
              <a:rPr lang="ru-RU" sz="1200" dirty="0" smtClean="0">
                <a:solidFill>
                  <a:srgbClr val="002060"/>
                </a:solidFill>
                <a:latin typeface="Montserrat Medium" pitchFamily="2" charset="-52"/>
              </a:rPr>
              <a:t>Чтобы </a:t>
            </a:r>
            <a:r>
              <a:rPr lang="ru-RU" sz="1200" dirty="0">
                <a:solidFill>
                  <a:srgbClr val="002060"/>
                </a:solidFill>
                <a:latin typeface="Montserrat Medium" pitchFamily="2" charset="-52"/>
              </a:rPr>
              <a:t>пройти </a:t>
            </a:r>
            <a:r>
              <a:rPr lang="ru-RU" sz="1200" dirty="0" smtClean="0">
                <a:solidFill>
                  <a:srgbClr val="002060"/>
                </a:solidFill>
                <a:latin typeface="Montserrat Medium" pitchFamily="2" charset="-52"/>
              </a:rPr>
              <a:t>итоговую аттестацию </a:t>
            </a:r>
            <a:r>
              <a:rPr lang="ru-RU" sz="1200" dirty="0">
                <a:solidFill>
                  <a:srgbClr val="002060"/>
                </a:solidFill>
                <a:latin typeface="Montserrat Medium" pitchFamily="2" charset="-52"/>
              </a:rPr>
              <a:t>необходимо подать в выбранную школу </a:t>
            </a:r>
            <a:r>
              <a:rPr lang="ru-RU" sz="1200" dirty="0" smtClean="0">
                <a:solidFill>
                  <a:srgbClr val="002060"/>
                </a:solidFill>
                <a:latin typeface="Montserrat Medium" pitchFamily="2" charset="-52"/>
              </a:rPr>
              <a:t>заявление или можно </a:t>
            </a:r>
            <a:r>
              <a:rPr lang="ru-RU" sz="1200" dirty="0">
                <a:solidFill>
                  <a:srgbClr val="002060"/>
                </a:solidFill>
                <a:latin typeface="Montserrat Medium" pitchFamily="2" charset="-52"/>
              </a:rPr>
              <a:t>прикрепиться к частной школе, у которой есть </a:t>
            </a:r>
            <a:r>
              <a:rPr lang="ru-RU" sz="1200" dirty="0" smtClean="0">
                <a:solidFill>
                  <a:srgbClr val="002060"/>
                </a:solidFill>
                <a:latin typeface="Montserrat Medium" pitchFamily="2" charset="-52"/>
              </a:rPr>
              <a:t>лицензия на </a:t>
            </a:r>
            <a:r>
              <a:rPr lang="ru-RU" sz="1200" dirty="0">
                <a:solidFill>
                  <a:srgbClr val="002060"/>
                </a:solidFill>
                <a:latin typeface="Montserrat Medium" pitchFamily="2" charset="-52"/>
              </a:rPr>
              <a:t>проведение государственной итоговой </a:t>
            </a:r>
            <a:r>
              <a:rPr lang="ru-RU" sz="1200" dirty="0" smtClean="0">
                <a:solidFill>
                  <a:srgbClr val="002060"/>
                </a:solidFill>
                <a:latin typeface="Montserrat Medium" pitchFamily="2" charset="-52"/>
              </a:rPr>
              <a:t>аттестации.</a:t>
            </a:r>
            <a:endParaRPr lang="ru-RU" sz="1200" dirty="0">
              <a:solidFill>
                <a:srgbClr val="002060"/>
              </a:solidFill>
              <a:latin typeface="Montserrat Medium" pitchFamily="2" charset="-52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80065" y="5130676"/>
            <a:ext cx="6988189" cy="360000"/>
          </a:xfrm>
          <a:prstGeom prst="rect">
            <a:avLst/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 smtClean="0">
                <a:solidFill>
                  <a:prstClr val="white"/>
                </a:solidFill>
                <a:latin typeface="Montserrat Medium" pitchFamily="2" charset="-52"/>
                <a:ea typeface="Calibri"/>
                <a:cs typeface="Times New Roman"/>
              </a:rPr>
              <a:t>СДАЧА ГОСУДАРСТВЕННОЙ ИТОГОВОЙ АТТЕСТАЦИИ </a:t>
            </a:r>
            <a:endParaRPr lang="ru-RU" sz="1200" dirty="0">
              <a:solidFill>
                <a:prstClr val="white"/>
              </a:solidFill>
              <a:latin typeface="Montserrat Medium" pitchFamily="2" charset="-52"/>
              <a:ea typeface="Calibri"/>
              <a:cs typeface="Times New Roman"/>
            </a:endParaRPr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866378" y="7414880"/>
            <a:ext cx="6277324" cy="325357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pPr algn="ctr" defTabSz="1088502" rtl="0"/>
            <a:r>
              <a:rPr lang="ru-RU" sz="1400" b="1" kern="1200" dirty="0" smtClean="0">
                <a:solidFill>
                  <a:srgbClr val="002060"/>
                </a:solidFill>
                <a:latin typeface="Montserrat Medium" panose="020B0604020202020204" charset="-52"/>
                <a:ea typeface="Verdana" panose="020B0604030504040204" pitchFamily="34" charset="0"/>
                <a:cs typeface="Times New Roman" pitchFamily="18" charset="0"/>
              </a:rPr>
              <a:t>Вы можете нас найти</a:t>
            </a:r>
            <a:endParaRPr lang="ru-RU" sz="1400" b="1" kern="1200" dirty="0">
              <a:solidFill>
                <a:srgbClr val="002060"/>
              </a:solidFill>
              <a:latin typeface="Montserrat Medium" panose="020B0604020202020204" charset="-52"/>
              <a:ea typeface="Verdana" panose="020B0604030504040204" pitchFamily="34" charset="0"/>
              <a:cs typeface="Times New Roman" pitchFamily="18" charset="0"/>
            </a:endParaRPr>
          </a:p>
        </p:txBody>
      </p:sp>
      <p:pic>
        <p:nvPicPr>
          <p:cNvPr id="37" name="Picture 5" descr="C:\Users\GroshevaTA\AppData\Local\Packages\Microsoft.Windows.Photos_8wekyb3d8bbwe\TempState\ShareServiceTempFolder\QR TG.jpe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93" y="7886501"/>
            <a:ext cx="1386140" cy="138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37"/>
          <p:cNvSpPr/>
          <p:nvPr/>
        </p:nvSpPr>
        <p:spPr bwMode="auto">
          <a:xfrm>
            <a:off x="681547" y="9254352"/>
            <a:ext cx="1430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1200" b="1" kern="0" dirty="0">
                <a:solidFill>
                  <a:srgbClr val="003399"/>
                </a:solidFill>
                <a:latin typeface="Montserrat Medium" panose="020B0604020202020204" charset="-52"/>
                <a:cs typeface="Arial"/>
              </a:rPr>
              <a:t>Telegram</a:t>
            </a:r>
          </a:p>
          <a:p>
            <a:pPr algn="ctr" defTabSz="914400"/>
            <a:r>
              <a:rPr lang="ru-RU" sz="1200" kern="0" dirty="0" smtClean="0">
                <a:solidFill>
                  <a:srgbClr val="003399"/>
                </a:solidFill>
                <a:latin typeface="Montserrat Medium" panose="020B0604020202020204" charset="-52"/>
                <a:cs typeface="Arial"/>
              </a:rPr>
              <a:t>мессенджер</a:t>
            </a:r>
            <a:endParaRPr lang="ru-RU" sz="1200" kern="0" dirty="0">
              <a:solidFill>
                <a:srgbClr val="003399"/>
              </a:solidFill>
              <a:latin typeface="Montserrat Medium" panose="020B0604020202020204" charset="-52"/>
              <a:cs typeface="Arial"/>
            </a:endParaRPr>
          </a:p>
        </p:txBody>
      </p:sp>
      <p:pic>
        <p:nvPicPr>
          <p:cNvPr id="39" name="Picture 8" descr="C:\Users\GroshevaTA\AppData\Local\Packages\Microsoft.Windows.Photos_8wekyb3d8bbwe\TempState\ShareServiceTempFolder\qr vk.jpe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555" y="7924709"/>
            <a:ext cx="1444052" cy="144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 descr="C:\Users\GroshevaTA\AppData\Local\Packages\Microsoft.Windows.Photos_8wekyb3d8bbwe\TempState\ShareServiceTempFolder\QR OK.jpe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641" y="7855892"/>
            <a:ext cx="1447359" cy="144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 bwMode="auto">
          <a:xfrm>
            <a:off x="2807898" y="9380418"/>
            <a:ext cx="22313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err="1">
                <a:solidFill>
                  <a:srgbClr val="003399"/>
                </a:solidFill>
                <a:latin typeface="Montserrat Medium" panose="020B0604020202020204" charset="-52"/>
              </a:rPr>
              <a:t>ВКонтакте</a:t>
            </a:r>
            <a:endParaRPr lang="ru-RU" sz="1200" b="1" dirty="0">
              <a:solidFill>
                <a:srgbClr val="003399"/>
              </a:solidFill>
              <a:latin typeface="Montserrat Medium" panose="020B0604020202020204" charset="-52"/>
            </a:endParaRPr>
          </a:p>
          <a:p>
            <a:pPr algn="ctr"/>
            <a:r>
              <a:rPr lang="ru-RU" sz="1200" dirty="0" smtClean="0">
                <a:solidFill>
                  <a:srgbClr val="003399"/>
                </a:solidFill>
                <a:latin typeface="Montserrat Medium" panose="020B0604020202020204" charset="-52"/>
              </a:rPr>
              <a:t>социальная сеть</a:t>
            </a:r>
            <a:endParaRPr lang="ru-RU" sz="1200" b="0" i="0" dirty="0">
              <a:solidFill>
                <a:srgbClr val="003399"/>
              </a:solidFill>
              <a:effectLst/>
              <a:latin typeface="Montserrat Medium" panose="020B0604020202020204" charset="-52"/>
            </a:endParaRPr>
          </a:p>
        </p:txBody>
      </p:sp>
      <p:sp>
        <p:nvSpPr>
          <p:cNvPr id="42" name="Прямоугольник 41"/>
          <p:cNvSpPr/>
          <p:nvPr/>
        </p:nvSpPr>
        <p:spPr bwMode="auto">
          <a:xfrm>
            <a:off x="5350377" y="9334251"/>
            <a:ext cx="21968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3399"/>
                </a:solidFill>
                <a:latin typeface="Montserrat Medium" panose="020B0604020202020204" charset="-52"/>
              </a:rPr>
              <a:t>Одноклассники</a:t>
            </a:r>
          </a:p>
          <a:p>
            <a:pPr algn="ctr"/>
            <a:r>
              <a:rPr lang="ru-RU" sz="1200" dirty="0" smtClean="0">
                <a:solidFill>
                  <a:srgbClr val="003399"/>
                </a:solidFill>
                <a:latin typeface="Montserrat Medium" panose="020B0604020202020204" charset="-52"/>
              </a:rPr>
              <a:t>социальная сеть</a:t>
            </a:r>
            <a:endParaRPr lang="ru-RU" sz="1200" b="0" i="0" dirty="0">
              <a:solidFill>
                <a:srgbClr val="003399"/>
              </a:solidFill>
              <a:effectLst/>
              <a:latin typeface="Montserrat Medium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0377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389</Words>
  <Application>Microsoft Office PowerPoint</Application>
  <PresentationFormat>Произвольный</PresentationFormat>
  <Paragraphs>34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9" baseType="lpstr">
      <vt:lpstr>Arial</vt:lpstr>
      <vt:lpstr>Times New Roman</vt:lpstr>
      <vt:lpstr>Wingdings</vt:lpstr>
      <vt:lpstr>Calibri</vt:lpstr>
      <vt:lpstr>Verdana</vt:lpstr>
      <vt:lpstr>Montserrat Medium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Беленкова Ирина Николаевна</dc:creator>
  <cp:lastModifiedBy>Грошева Татьяна Александровна</cp:lastModifiedBy>
  <cp:revision>93</cp:revision>
  <dcterms:created xsi:type="dcterms:W3CDTF">2023-06-08T03:25:10Z</dcterms:created>
  <dcterms:modified xsi:type="dcterms:W3CDTF">2024-05-07T06:55:43Z</dcterms:modified>
</cp:coreProperties>
</file>