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E37A1F1-904A-430B-9B98-CD339A7E0339}">
          <p14:sldIdLst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2556BD-65E4-44E5-9D02-BC7E7CFA850A}" type="datetimeFigureOut">
              <a:rPr lang="ru-RU" smtClean="0"/>
              <a:t>05.03.2022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7786A-3B37-46D1-8571-080AA1975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35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8" y="0"/>
            <a:ext cx="914264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63689"/>
            <a:ext cx="77724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5834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0662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352029-7E42-4152-A85F-0276BF654CB5}" type="datetimeFigureOut">
              <a:rPr lang="ru-RU"/>
              <a:pPr/>
              <a:t>05.03.2022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E7024-2AAE-4808-9852-B5F275D25C62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56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A54772-C4F9-4BCA-AB38-C059A69F40ED}" type="datetimeFigureOut">
              <a:rPr lang="ru-RU"/>
              <a:pPr/>
              <a:t>05.03.2022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9A7CE-6E0D-4798-A79A-7C059244B136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636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6E1040-B7B5-4936-9839-06559D584162}" type="datetimeFigureOut">
              <a:rPr lang="ru-RU"/>
              <a:pPr/>
              <a:t>05.03.2022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6ED55-1AED-458C-AEE8-8D4680C18908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212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3161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8" y="1441"/>
            <a:ext cx="9142642" cy="6856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9"/>
          <p:cNvSpPr txBox="1"/>
          <p:nvPr userDrawn="1"/>
        </p:nvSpPr>
        <p:spPr>
          <a:xfrm>
            <a:off x="5926767" y="5127302"/>
            <a:ext cx="923088" cy="377240"/>
          </a:xfrm>
          <a:prstGeom prst="rect">
            <a:avLst/>
          </a:prstGeom>
          <a:noFill/>
        </p:spPr>
        <p:txBody>
          <a:bodyPr lIns="80147" tIns="40074" rIns="80147" bIns="40074"/>
          <a:lstStyle/>
          <a:p>
            <a:pPr defTabSz="914239"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5" y="1606871"/>
            <a:ext cx="732068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501069"/>
            <a:ext cx="7337192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BE6EB-57B2-40DC-AA13-1C7BF5D23B2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151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2643" cy="6856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5" y="1606871"/>
            <a:ext cx="732068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8641" indent="0">
              <a:defRPr>
                <a:latin typeface="+mj-lt"/>
              </a:defRPr>
            </a:lvl2pPr>
            <a:lvl3pPr marL="551012" indent="-228197">
              <a:defRPr>
                <a:latin typeface="+mj-lt"/>
              </a:defRPr>
            </a:lvl3pPr>
            <a:lvl4pPr marL="0" indent="315858">
              <a:defRPr>
                <a:latin typeface="+mj-lt"/>
              </a:defRPr>
            </a:lvl4pPr>
            <a:lvl5pPr marL="1257865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6" y="501069"/>
            <a:ext cx="7337901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7E518-E98B-4B32-AEA9-504C13B249E2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365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2643" cy="6855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1012506"/>
            <a:ext cx="732068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5" y="3429720"/>
            <a:ext cx="7320689" cy="300640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52E24-E4A4-44A7-9DD3-A75D3003406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871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8" y="1441"/>
            <a:ext cx="9142642" cy="6856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337192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5" y="1606871"/>
            <a:ext cx="3620764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29" y="1606871"/>
            <a:ext cx="3644897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B41C4-6D9E-4453-A47C-B52858D3F28E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467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501067"/>
            <a:ext cx="7864166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4" y="1606871"/>
            <a:ext cx="3674753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4" y="2174876"/>
            <a:ext cx="3674753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606871"/>
            <a:ext cx="3587825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2188098"/>
            <a:ext cx="3587825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4A6D74-2C4D-4584-9106-C81C139AEEA7}" type="datetimeFigureOut">
              <a:rPr lang="ru-RU"/>
              <a:pPr/>
              <a:t>05.03.2022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30BAA-2704-4E9F-A72F-D00E7FAB85EC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66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8" y="1441"/>
            <a:ext cx="9142642" cy="6856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864166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361C4B-6932-4A97-BF7B-5D1D12567EE7}" type="datetimeFigureOut">
              <a:rPr lang="ru-RU"/>
              <a:pPr/>
              <a:t>05.03.2022</a:t>
            </a:fld>
            <a:endParaRPr lang="ru-RU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C2060-1ADC-4C56-9769-72EA09244A8E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24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32E85D-F59D-4084-8689-F1FF89A807AA}" type="datetimeFigureOut">
              <a:rPr lang="ru-RU"/>
              <a:pPr/>
              <a:t>05.03.2022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91048" y="5873144"/>
            <a:ext cx="567428" cy="652251"/>
          </a:xfrm>
        </p:spPr>
        <p:txBody>
          <a:bodyPr/>
          <a:lstStyle>
            <a:lvl1pPr algn="ctr">
              <a:defRPr sz="24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1A98632B-840A-4508-810C-423F919056C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964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3FDA18-5F38-4D0E-9B5C-BEC1450B8B36}" type="datetimeFigureOut">
              <a:rPr lang="ru-RU"/>
              <a:pPr/>
              <a:t>05.03.2022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B2ECC-B4D2-41FC-A654-607C24822CE1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06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47" y="489549"/>
            <a:ext cx="7343979" cy="1110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3555" name="Текст 2"/>
          <p:cNvSpPr>
            <a:spLocks noGrp="1"/>
          </p:cNvSpPr>
          <p:nvPr>
            <p:ph type="body" idx="1"/>
          </p:nvPr>
        </p:nvSpPr>
        <p:spPr bwMode="auto">
          <a:xfrm>
            <a:off x="815847" y="1599673"/>
            <a:ext cx="7343979" cy="4836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472" y="6356933"/>
            <a:ext cx="2133962" cy="364281"/>
          </a:xfrm>
          <a:prstGeom prst="rect">
            <a:avLst/>
          </a:prstGeom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defTabSz="914179" fontAlgn="base">
              <a:spcBef>
                <a:spcPct val="0"/>
              </a:spcBef>
              <a:spcAft>
                <a:spcPct val="0"/>
              </a:spcAft>
            </a:pPr>
            <a:fld id="{2A161CFE-B190-4752-9E26-66DC8AEA74D4}" type="datetimeFigureOut">
              <a:rPr lang="ru-RU"/>
              <a:pPr defTabSz="914179" fontAlgn="base">
                <a:spcBef>
                  <a:spcPct val="0"/>
                </a:spcBef>
                <a:spcAft>
                  <a:spcPct val="0"/>
                </a:spcAft>
              </a:pPr>
              <a:t>05.03.2022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3567" y="6356933"/>
            <a:ext cx="2896867" cy="364281"/>
          </a:xfrm>
          <a:prstGeom prst="rect">
            <a:avLst/>
          </a:prstGeom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defTabSz="914179" fontAlgn="base">
              <a:spcBef>
                <a:spcPct val="0"/>
              </a:spcBef>
              <a:spcAft>
                <a:spcPct val="0"/>
              </a:spcAft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1" y="6041606"/>
            <a:ext cx="620370" cy="632094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 defTabSz="914239" fontAlgn="auto">
              <a:lnSpc>
                <a:spcPts val="2104"/>
              </a:lnSpc>
              <a:spcBef>
                <a:spcPts val="0"/>
              </a:spcBef>
              <a:spcAft>
                <a:spcPts val="0"/>
              </a:spcAft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3C7B26A-0137-4FA5-831F-6D2E4CE31E85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95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914179" rtl="0" eaLnBrk="0" fontAlgn="base" hangingPunct="0">
        <a:lnSpc>
          <a:spcPts val="4558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14179" rtl="0" eaLnBrk="0" fontAlgn="base" hangingPunct="0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2pPr>
      <a:lvl3pPr algn="l" defTabSz="914179" rtl="0" eaLnBrk="0" fontAlgn="base" hangingPunct="0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3pPr>
      <a:lvl4pPr algn="l" defTabSz="914179" rtl="0" eaLnBrk="0" fontAlgn="base" hangingPunct="0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4pPr>
      <a:lvl5pPr algn="l" defTabSz="914179" rtl="0" eaLnBrk="0" fontAlgn="base" hangingPunct="0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5pPr>
      <a:lvl6pPr marL="400736" algn="l" defTabSz="914179" rtl="0" fontAlgn="base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6pPr>
      <a:lvl7pPr marL="801472" algn="l" defTabSz="914179" rtl="0" fontAlgn="base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7pPr>
      <a:lvl8pPr marL="1202207" algn="l" defTabSz="914179" rtl="0" fontAlgn="base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8pPr>
      <a:lvl9pPr marL="1602943" algn="l" defTabSz="914179" rtl="0" fontAlgn="base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9pPr>
    </p:titleStyle>
    <p:bodyStyle>
      <a:lvl1pPr marL="318641" algn="l" defTabSz="914179" rtl="0" eaLnBrk="0" fontAlgn="base" hangingPunct="0">
        <a:spcBef>
          <a:spcPct val="20000"/>
        </a:spcBef>
        <a:spcAft>
          <a:spcPct val="0"/>
        </a:spcAft>
        <a:buFont typeface="+mj-lt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8641" algn="l" defTabSz="914179" rtl="0" eaLnBrk="0" fontAlgn="base" hangingPunct="0">
        <a:spcBef>
          <a:spcPct val="20000"/>
        </a:spcBef>
        <a:spcAft>
          <a:spcPct val="0"/>
        </a:spcAft>
        <a:buFont typeface="Arial" charset="0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24759" indent="-228197" algn="l" defTabSz="914179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15858" algn="just" defTabSz="914179" rtl="0" eaLnBrk="0" fontAlgn="base" hangingPunct="0">
        <a:lnSpc>
          <a:spcPts val="1578"/>
        </a:lnSpc>
        <a:spcBef>
          <a:spcPts val="351"/>
        </a:spcBef>
        <a:spcAft>
          <a:spcPct val="0"/>
        </a:spcAft>
        <a:buFont typeface="Arial" charset="0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865" algn="l" defTabSz="914179" rtl="0" eaLnBrk="0" fontAlgn="base" hangingPunct="0">
        <a:lnSpc>
          <a:spcPts val="1578"/>
        </a:lnSpc>
        <a:spcBef>
          <a:spcPts val="351"/>
        </a:spcBef>
        <a:spcAft>
          <a:spcPct val="0"/>
        </a:spcAft>
        <a:buFont typeface="Arial" charset="0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9287" y="332656"/>
            <a:ext cx="7337192" cy="1105803"/>
          </a:xfrm>
        </p:spPr>
        <p:txBody>
          <a:bodyPr>
            <a:noAutofit/>
          </a:bodyPr>
          <a:lstStyle/>
          <a:p>
            <a:r>
              <a:rPr lang="ru-RU" altLang="ru-RU" sz="2000" b="1" cap="al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принимаемые </a:t>
            </a:r>
            <a:r>
              <a:rPr lang="ru-RU" altLang="ru-RU" sz="2000" cap="al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Меры </a:t>
            </a:r>
            <a:r>
              <a:rPr lang="ru-RU" altLang="ru-RU" sz="2000" b="1" cap="al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УФНС РОССИИ по Ханты-мансийскому автономному округу-Югре</a:t>
            </a:r>
            <a:endParaRPr lang="ru-RU" sz="2000" b="1" cap="all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7" y="1412776"/>
            <a:ext cx="8568953" cy="2228819"/>
          </a:xfrm>
          <a:prstGeom prst="rect">
            <a:avLst/>
          </a:prstGeom>
        </p:spPr>
        <p:txBody>
          <a:bodyPr wrap="square" lIns="73664" tIns="36832" rIns="73664" bIns="36832">
            <a:spAutoFit/>
          </a:bodyPr>
          <a:lstStyle/>
          <a:p>
            <a:pPr marL="275725" algn="just" defTabSz="792894">
              <a:lnSpc>
                <a:spcPts val="2417"/>
              </a:lnSpc>
            </a:pP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04.03.2022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возобновление работы Регионального ситуационного центра по мониторингу налогоплательщиков </a:t>
            </a:r>
            <a:endParaRPr lang="ru-RU" altLang="ru-RU" sz="2400" i="1" dirty="0" smtClean="0">
              <a:solidFill>
                <a:srgbClr val="1439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5725" algn="just" defTabSz="792894">
              <a:lnSpc>
                <a:spcPts val="2417"/>
              </a:lnSpc>
            </a:pPr>
            <a:r>
              <a:rPr lang="ru-RU" altLang="ru-RU" sz="2400" i="1" dirty="0" smtClean="0">
                <a:solidFill>
                  <a:srgbClr val="1439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Адрес электронной почты: </a:t>
            </a:r>
            <a:r>
              <a:rPr lang="en-US" altLang="ru-RU" sz="2400" b="1" i="1" u="sng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SC.R8600@</a:t>
            </a:r>
            <a:r>
              <a:rPr lang="en-US" altLang="ru-RU" sz="2400" b="1" i="1" u="sng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tax.gov</a:t>
            </a:r>
            <a:r>
              <a:rPr lang="en-US" altLang="ru-RU" sz="2400" b="1" i="1" u="sng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.ru</a:t>
            </a:r>
            <a:endParaRPr lang="ru-RU" altLang="ru-RU" sz="2400" b="1" i="1" u="sng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5725" algn="just" defTabSz="792894">
              <a:lnSpc>
                <a:spcPts val="2417"/>
              </a:lnSpc>
            </a:pPr>
            <a:endParaRPr lang="ru-RU" altLang="ru-RU" sz="2400" i="1" dirty="0" smtClean="0">
              <a:solidFill>
                <a:srgbClr val="1439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5725" algn="just" defTabSz="792894">
              <a:lnSpc>
                <a:spcPts val="2417"/>
              </a:lnSpc>
            </a:pPr>
            <a:r>
              <a:rPr lang="ru-RU" altLang="ru-RU" sz="2400" i="1" dirty="0" smtClean="0">
                <a:solidFill>
                  <a:srgbClr val="1439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Контактные телефоны: </a:t>
            </a:r>
            <a:r>
              <a:rPr lang="ru-RU" altLang="ru-RU" sz="2400" b="1" i="1" u="sng" dirty="0" smtClean="0">
                <a:solidFill>
                  <a:srgbClr val="1439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altLang="ru-RU" sz="2400" b="1" i="1" u="sng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(3467) 394-838, </a:t>
            </a:r>
            <a:r>
              <a:rPr lang="ru-RU" altLang="ru-RU" sz="2400" b="1" i="1" u="sng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394-877</a:t>
            </a:r>
            <a:endParaRPr lang="ru-RU" altLang="ru-RU" sz="2400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5725" algn="just" defTabSz="792894">
              <a:lnSpc>
                <a:spcPts val="2417"/>
              </a:lnSpc>
            </a:pPr>
            <a:r>
              <a:rPr lang="ru-RU" altLang="ru-RU" sz="24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Председатель центра: </a:t>
            </a: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Зиновьева Ольга Николаевна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16632"/>
            <a:ext cx="1224135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23528" y="4005064"/>
            <a:ext cx="7992888" cy="2536596"/>
          </a:xfrm>
          <a:prstGeom prst="rect">
            <a:avLst/>
          </a:prstGeom>
        </p:spPr>
        <p:txBody>
          <a:bodyPr wrap="square" lIns="73664" tIns="36832" rIns="73664" bIns="36832">
            <a:spAutoFit/>
          </a:bodyPr>
          <a:lstStyle/>
          <a:p>
            <a:pPr marL="275725" algn="just" defTabSz="792894">
              <a:lnSpc>
                <a:spcPts val="2417"/>
              </a:lnSpc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Ситуационного центра:</a:t>
            </a:r>
          </a:p>
          <a:p>
            <a:pPr marL="732925" indent="-457200" algn="just" defTabSz="792894">
              <a:lnSpc>
                <a:spcPts val="2417"/>
              </a:lnSpc>
              <a:buAutoNum type="arabicPeriod"/>
            </a:pPr>
            <a:r>
              <a:rPr lang="ru-RU" altLang="ru-RU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экономического состояния </a:t>
            </a:r>
            <a:r>
              <a:rPr lang="ru-RU" altLang="ru-RU" sz="20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системо</a:t>
            </a:r>
            <a:r>
              <a:rPr lang="ru-RU" altLang="ru-RU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-образующих организаций  </a:t>
            </a:r>
          </a:p>
          <a:p>
            <a:pPr marL="732925" indent="-457200" algn="just" defTabSz="792894">
              <a:lnSpc>
                <a:spcPts val="2417"/>
              </a:lnSpc>
              <a:buAutoNum type="arabicPeriod"/>
            </a:pPr>
            <a:r>
              <a:rPr lang="ru-RU" altLang="ru-RU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коммуникаций между налогоплательщиками и федеральными структурами, с целью оценки принимаемых мер по стабилизации экономики</a:t>
            </a:r>
          </a:p>
          <a:p>
            <a:pPr marL="732925" indent="-457200" algn="just" defTabSz="792894">
              <a:lnSpc>
                <a:spcPts val="2417"/>
              </a:lnSpc>
              <a:buAutoNum type="arabicPeriod"/>
            </a:pPr>
            <a:r>
              <a:rPr lang="ru-RU" altLang="ru-RU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Обработка и анализ обращений и принятие конкретных мер, в пределах компетенции</a:t>
            </a:r>
            <a:endParaRPr lang="ru-RU" altLang="ru-RU"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42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74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Present_FNS2012_A4</vt:lpstr>
      <vt:lpstr>принимаемые Меры УФНС РОССИИ по Ханты-мансийскому автономному округу-Югре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Ульянов Андрей Леонидович</dc:creator>
  <cp:lastModifiedBy>Щеглов Кирилл Евгеньевич</cp:lastModifiedBy>
  <cp:revision>15</cp:revision>
  <cp:lastPrinted>2022-03-05T04:21:40Z</cp:lastPrinted>
  <dcterms:created xsi:type="dcterms:W3CDTF">2020-03-26T03:18:14Z</dcterms:created>
  <dcterms:modified xsi:type="dcterms:W3CDTF">2022-03-05T07:05:24Z</dcterms:modified>
</cp:coreProperties>
</file>